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7" r:id="rId2"/>
    <p:sldId id="258" r:id="rId3"/>
    <p:sldId id="259" r:id="rId4"/>
    <p:sldId id="260" r:id="rId5"/>
    <p:sldId id="286" r:id="rId6"/>
    <p:sldId id="333" r:id="rId7"/>
    <p:sldId id="334" r:id="rId8"/>
    <p:sldId id="335" r:id="rId9"/>
    <p:sldId id="337" r:id="rId10"/>
    <p:sldId id="338" r:id="rId11"/>
    <p:sldId id="349" r:id="rId12"/>
    <p:sldId id="339" r:id="rId13"/>
    <p:sldId id="265" r:id="rId14"/>
    <p:sldId id="348" r:id="rId15"/>
    <p:sldId id="308" r:id="rId16"/>
    <p:sldId id="342" r:id="rId17"/>
    <p:sldId id="340" r:id="rId18"/>
    <p:sldId id="341" r:id="rId19"/>
    <p:sldId id="343" r:id="rId20"/>
    <p:sldId id="344" r:id="rId21"/>
    <p:sldId id="345" r:id="rId22"/>
    <p:sldId id="346" r:id="rId23"/>
    <p:sldId id="347" r:id="rId24"/>
    <p:sldId id="297" r:id="rId25"/>
    <p:sldId id="282"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89" autoAdjust="0"/>
    <p:restoredTop sz="64883" autoAdjust="0"/>
  </p:normalViewPr>
  <p:slideViewPr>
    <p:cSldViewPr snapToGrid="0">
      <p:cViewPr varScale="1">
        <p:scale>
          <a:sx n="68" d="100"/>
          <a:sy n="68" d="100"/>
        </p:scale>
        <p:origin x="-776" y="-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3315DD-6255-4CB7-92AB-4BAD995D3B04}" type="datetimeFigureOut">
              <a:rPr lang="zh-CN" altLang="en-US" smtClean="0"/>
              <a:t>2019/4/3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57FF6-3EDB-4023-BF35-B3BD7A5DB8E1}" type="slidenum">
              <a:rPr lang="zh-CN" altLang="en-US" smtClean="0"/>
              <a:t>‹#›</a:t>
            </a:fld>
            <a:endParaRPr lang="zh-CN" altLang="en-US"/>
          </a:p>
        </p:txBody>
      </p:sp>
    </p:spTree>
    <p:extLst>
      <p:ext uri="{BB962C8B-B14F-4D97-AF65-F5344CB8AC3E}">
        <p14:creationId xmlns:p14="http://schemas.microsoft.com/office/powerpoint/2010/main" val="2735576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a:extLst>
              <a:ext uri="{FF2B5EF4-FFF2-40B4-BE49-F238E27FC236}">
                <a16:creationId xmlns="" xmlns:a16="http://schemas.microsoft.com/office/drawing/2014/main" id="{EA0599F0-743C-46F5-AF06-260D43C9726D}"/>
              </a:ext>
            </a:extLst>
          </p:cNvPr>
          <p:cNvSpPr>
            <a:spLocks noGrp="1" noRot="1" noChangeAspect="1" noTextEdit="1"/>
          </p:cNvSpPr>
          <p:nvPr>
            <p:ph type="sldImg"/>
          </p:nvPr>
        </p:nvSpPr>
        <p:spPr/>
      </p:sp>
      <p:sp>
        <p:nvSpPr>
          <p:cNvPr id="16387" name="备注占位符 2">
            <a:extLst>
              <a:ext uri="{FF2B5EF4-FFF2-40B4-BE49-F238E27FC236}">
                <a16:creationId xmlns="" xmlns:a16="http://schemas.microsoft.com/office/drawing/2014/main" id="{BA12318B-AE74-41AE-A46E-EDB4E4243A35}"/>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en-US" dirty="0"/>
          </a:p>
        </p:txBody>
      </p:sp>
      <p:sp>
        <p:nvSpPr>
          <p:cNvPr id="16388" name="灯片编号占位符 3">
            <a:extLst>
              <a:ext uri="{FF2B5EF4-FFF2-40B4-BE49-F238E27FC236}">
                <a16:creationId xmlns="" xmlns:a16="http://schemas.microsoft.com/office/drawing/2014/main" id="{D3CA015A-D8D5-4E44-9233-1CE9911C38C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F5640FD3-0BAF-4A18-A3FA-59237478C403}" type="slidenum">
              <a:rPr kumimoji="0" lang="zh-CN" altLang="en-US" sz="12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a:t>
            </a:fld>
            <a:endParaRPr kumimoji="0" lang="zh-CN" altLang="en-US" sz="12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787146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 xmlns:a16="http://schemas.microsoft.com/office/drawing/2014/main" id="{1A8D6F7B-679C-49B9-BEAB-6CD623A7B562}"/>
              </a:ext>
            </a:extLst>
          </p:cNvPr>
          <p:cNvSpPr>
            <a:spLocks noGrp="1" noRot="1" noChangeAspect="1" noTextEdit="1"/>
          </p:cNvSpPr>
          <p:nvPr>
            <p:ph type="sldImg"/>
          </p:nvPr>
        </p:nvSpPr>
        <p:spPr/>
      </p:sp>
      <p:sp>
        <p:nvSpPr>
          <p:cNvPr id="20483" name="备注占位符 2">
            <a:extLst>
              <a:ext uri="{FF2B5EF4-FFF2-40B4-BE49-F238E27FC236}">
                <a16:creationId xmlns="" xmlns:a16="http://schemas.microsoft.com/office/drawing/2014/main" id="{F57C0D7E-91AB-47A0-8E9D-03F6333AB797}"/>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en-US"/>
          </a:p>
        </p:txBody>
      </p:sp>
      <p:sp>
        <p:nvSpPr>
          <p:cNvPr id="20484" name="灯片编号占位符 3">
            <a:extLst>
              <a:ext uri="{FF2B5EF4-FFF2-40B4-BE49-F238E27FC236}">
                <a16:creationId xmlns="" xmlns:a16="http://schemas.microsoft.com/office/drawing/2014/main" id="{E55CBF9B-9C4B-48F5-B961-2AB10040BCC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9293C93C-44A5-4E3F-9929-65B1D89596B7}" type="slidenum">
              <a:rPr kumimoji="0" lang="zh-CN" altLang="en-US" sz="12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4</a:t>
            </a:fld>
            <a:endParaRPr kumimoji="0" lang="zh-CN" altLang="en-US" sz="12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610547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5"/>
            <a:ext cx="10363200" cy="1468967"/>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609585" indent="0" algn="ctr">
              <a:buNone/>
              <a:defRPr/>
            </a:lvl2pPr>
            <a:lvl3pPr marL="1219170" indent="0" algn="ctr">
              <a:buNone/>
              <a:defRPr/>
            </a:lvl3pPr>
            <a:lvl4pPr marL="1828754" indent="0" algn="ctr">
              <a:buNone/>
              <a:defRPr/>
            </a:lvl4pPr>
            <a:lvl5pPr marL="2438339" indent="0" algn="ctr">
              <a:buNone/>
              <a:defRPr/>
            </a:lvl5pPr>
            <a:lvl6pPr marL="3047924" indent="0" algn="ctr">
              <a:buNone/>
              <a:defRPr/>
            </a:lvl6pPr>
            <a:lvl7pPr marL="3657509" indent="0" algn="ctr">
              <a:buNone/>
              <a:defRPr/>
            </a:lvl7pPr>
            <a:lvl8pPr marL="4267093" indent="0" algn="ctr">
              <a:buNone/>
              <a:defRPr/>
            </a:lvl8pPr>
            <a:lvl9pPr marL="4876678" indent="0" algn="ctr">
              <a:buNone/>
              <a:defRPr/>
            </a:lvl9pPr>
          </a:lstStyle>
          <a:p>
            <a:r>
              <a:rPr lang="zh-CN" altLang="en-US"/>
              <a:t>单击此处编辑母版副标题样式</a:t>
            </a:r>
          </a:p>
        </p:txBody>
      </p:sp>
      <p:sp>
        <p:nvSpPr>
          <p:cNvPr id="4" name="日期占位符 3">
            <a:extLst>
              <a:ext uri="{FF2B5EF4-FFF2-40B4-BE49-F238E27FC236}">
                <a16:creationId xmlns="" xmlns:a16="http://schemas.microsoft.com/office/drawing/2014/main" id="{4F2B30CF-FAB0-4606-9B7E-54E79AF9ED5A}"/>
              </a:ext>
            </a:extLst>
          </p:cNvPr>
          <p:cNvSpPr>
            <a:spLocks noGrp="1" noChangeArrowheads="1"/>
          </p:cNvSpPr>
          <p:nvPr>
            <p:ph type="dt" sz="half" idx="10"/>
          </p:nvPr>
        </p:nvSpPr>
        <p:spPr>
          <a:ln/>
        </p:spPr>
        <p:txBody>
          <a:bodyPr/>
          <a:lstStyle>
            <a:lvl1pPr>
              <a:defRPr/>
            </a:lvl1pPr>
          </a:lstStyle>
          <a:p>
            <a:pPr>
              <a:defRPr/>
            </a:pPr>
            <a:fld id="{8E686B8B-601C-4F07-99EB-70FE7F1187AB}" type="datetimeFigureOut">
              <a:rPr lang="zh-CN" altLang="en-US"/>
              <a:pPr>
                <a:defRPr/>
              </a:pPr>
              <a:t>2019/4/3</a:t>
            </a:fld>
            <a:endParaRPr lang="zh-CN" altLang="en-US"/>
          </a:p>
        </p:txBody>
      </p:sp>
      <p:sp>
        <p:nvSpPr>
          <p:cNvPr id="5" name="页脚占位符 4">
            <a:extLst>
              <a:ext uri="{FF2B5EF4-FFF2-40B4-BE49-F238E27FC236}">
                <a16:creationId xmlns="" xmlns:a16="http://schemas.microsoft.com/office/drawing/2014/main" id="{3BF51A48-3A40-4FB3-A69C-AD8FBECDFCC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 xmlns:a16="http://schemas.microsoft.com/office/drawing/2014/main" id="{967F8BD2-9AF0-400F-9283-3833441AA58C}"/>
              </a:ext>
            </a:extLst>
          </p:cNvPr>
          <p:cNvSpPr>
            <a:spLocks noGrp="1" noChangeArrowheads="1"/>
          </p:cNvSpPr>
          <p:nvPr>
            <p:ph type="sldNum" sz="quarter" idx="12"/>
          </p:nvPr>
        </p:nvSpPr>
        <p:spPr>
          <a:ln/>
        </p:spPr>
        <p:txBody>
          <a:bodyPr/>
          <a:lstStyle>
            <a:lvl1pPr>
              <a:defRPr/>
            </a:lvl1pPr>
          </a:lstStyle>
          <a:p>
            <a:pPr>
              <a:defRPr/>
            </a:pPr>
            <a:fld id="{04AA262F-E286-4C61-929F-86C07CE00B3A}" type="slidenum">
              <a:rPr lang="zh-CN" altLang="en-US"/>
              <a:pPr>
                <a:defRPr/>
              </a:pPr>
              <a:t>‹#›</a:t>
            </a:fld>
            <a:endParaRPr lang="zh-CN" altLang="en-US"/>
          </a:p>
        </p:txBody>
      </p:sp>
    </p:spTree>
    <p:extLst>
      <p:ext uri="{BB962C8B-B14F-4D97-AF65-F5344CB8AC3E}">
        <p14:creationId xmlns:p14="http://schemas.microsoft.com/office/powerpoint/2010/main" val="943570042"/>
      </p:ext>
    </p:extLst>
  </p:cSld>
  <p:clrMapOvr>
    <a:masterClrMapping/>
  </p:clrMapOvr>
  <p:transition spd="slow">
    <p:split orient="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768B1B62-6623-4E58-BB23-AF304725F510}"/>
              </a:ext>
            </a:extLst>
          </p:cNvPr>
          <p:cNvSpPr>
            <a:spLocks noGrp="1" noChangeArrowheads="1"/>
          </p:cNvSpPr>
          <p:nvPr>
            <p:ph type="dt" sz="half" idx="10"/>
          </p:nvPr>
        </p:nvSpPr>
        <p:spPr>
          <a:ln/>
        </p:spPr>
        <p:txBody>
          <a:bodyPr/>
          <a:lstStyle>
            <a:lvl1pPr>
              <a:defRPr/>
            </a:lvl1pPr>
          </a:lstStyle>
          <a:p>
            <a:pPr>
              <a:defRPr/>
            </a:pPr>
            <a:fld id="{94F1C494-CF20-4B3E-A56C-A8979251B032}" type="datetimeFigureOut">
              <a:rPr lang="zh-CN" altLang="en-US"/>
              <a:pPr>
                <a:defRPr/>
              </a:pPr>
              <a:t>2019/4/3</a:t>
            </a:fld>
            <a:endParaRPr lang="zh-CN" altLang="en-US"/>
          </a:p>
        </p:txBody>
      </p:sp>
      <p:sp>
        <p:nvSpPr>
          <p:cNvPr id="5" name="页脚占位符 4">
            <a:extLst>
              <a:ext uri="{FF2B5EF4-FFF2-40B4-BE49-F238E27FC236}">
                <a16:creationId xmlns="" xmlns:a16="http://schemas.microsoft.com/office/drawing/2014/main" id="{1BC6E0CD-32F3-4C17-BA1F-BBDDDFC28E9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 xmlns:a16="http://schemas.microsoft.com/office/drawing/2014/main" id="{FA07D400-A2DE-48E7-B7E7-89DFF1624AD7}"/>
              </a:ext>
            </a:extLst>
          </p:cNvPr>
          <p:cNvSpPr>
            <a:spLocks noGrp="1" noChangeArrowheads="1"/>
          </p:cNvSpPr>
          <p:nvPr>
            <p:ph type="sldNum" sz="quarter" idx="12"/>
          </p:nvPr>
        </p:nvSpPr>
        <p:spPr>
          <a:ln/>
        </p:spPr>
        <p:txBody>
          <a:bodyPr/>
          <a:lstStyle>
            <a:lvl1pPr>
              <a:defRPr/>
            </a:lvl1pPr>
          </a:lstStyle>
          <a:p>
            <a:pPr>
              <a:defRPr/>
            </a:pPr>
            <a:fld id="{14729A72-4340-40EE-9DFF-F32C62C38D2B}" type="slidenum">
              <a:rPr lang="zh-CN" altLang="en-US"/>
              <a:pPr>
                <a:defRPr/>
              </a:pPr>
              <a:t>‹#›</a:t>
            </a:fld>
            <a:endParaRPr lang="zh-CN" altLang="en-US"/>
          </a:p>
        </p:txBody>
      </p:sp>
    </p:spTree>
    <p:extLst>
      <p:ext uri="{BB962C8B-B14F-4D97-AF65-F5344CB8AC3E}">
        <p14:creationId xmlns:p14="http://schemas.microsoft.com/office/powerpoint/2010/main" val="3959528371"/>
      </p:ext>
    </p:extLst>
  </p:cSld>
  <p:clrMapOvr>
    <a:masterClrMapping/>
  </p:clrMapOvr>
  <p:transition spd="slow">
    <p:split orient="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5167"/>
            <a:ext cx="2743200" cy="585046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5167"/>
            <a:ext cx="8026400" cy="585046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7A1A8099-7943-4FD7-8884-D69B7A30CEA0}"/>
              </a:ext>
            </a:extLst>
          </p:cNvPr>
          <p:cNvSpPr>
            <a:spLocks noGrp="1" noChangeArrowheads="1"/>
          </p:cNvSpPr>
          <p:nvPr>
            <p:ph type="dt" sz="half" idx="10"/>
          </p:nvPr>
        </p:nvSpPr>
        <p:spPr>
          <a:ln/>
        </p:spPr>
        <p:txBody>
          <a:bodyPr/>
          <a:lstStyle>
            <a:lvl1pPr>
              <a:defRPr/>
            </a:lvl1pPr>
          </a:lstStyle>
          <a:p>
            <a:pPr>
              <a:defRPr/>
            </a:pPr>
            <a:fld id="{7F63C4BE-EEDD-4D05-BD32-884AE9051B7E}" type="datetimeFigureOut">
              <a:rPr lang="zh-CN" altLang="en-US"/>
              <a:pPr>
                <a:defRPr/>
              </a:pPr>
              <a:t>2019/4/3</a:t>
            </a:fld>
            <a:endParaRPr lang="zh-CN" altLang="en-US"/>
          </a:p>
        </p:txBody>
      </p:sp>
      <p:sp>
        <p:nvSpPr>
          <p:cNvPr id="5" name="页脚占位符 4">
            <a:extLst>
              <a:ext uri="{FF2B5EF4-FFF2-40B4-BE49-F238E27FC236}">
                <a16:creationId xmlns="" xmlns:a16="http://schemas.microsoft.com/office/drawing/2014/main" id="{F0185D9D-95D2-4F93-91CE-5BB2A56ECA1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 xmlns:a16="http://schemas.microsoft.com/office/drawing/2014/main" id="{ECF8DE8D-CD54-4B6E-8A81-A0D41B8D0E26}"/>
              </a:ext>
            </a:extLst>
          </p:cNvPr>
          <p:cNvSpPr>
            <a:spLocks noGrp="1" noChangeArrowheads="1"/>
          </p:cNvSpPr>
          <p:nvPr>
            <p:ph type="sldNum" sz="quarter" idx="12"/>
          </p:nvPr>
        </p:nvSpPr>
        <p:spPr>
          <a:ln/>
        </p:spPr>
        <p:txBody>
          <a:bodyPr/>
          <a:lstStyle>
            <a:lvl1pPr>
              <a:defRPr/>
            </a:lvl1pPr>
          </a:lstStyle>
          <a:p>
            <a:pPr>
              <a:defRPr/>
            </a:pPr>
            <a:fld id="{843DAF67-1440-45B5-B363-00A6FC8D5F13}" type="slidenum">
              <a:rPr lang="zh-CN" altLang="en-US"/>
              <a:pPr>
                <a:defRPr/>
              </a:pPr>
              <a:t>‹#›</a:t>
            </a:fld>
            <a:endParaRPr lang="zh-CN" altLang="en-US"/>
          </a:p>
        </p:txBody>
      </p:sp>
    </p:spTree>
    <p:extLst>
      <p:ext uri="{BB962C8B-B14F-4D97-AF65-F5344CB8AC3E}">
        <p14:creationId xmlns:p14="http://schemas.microsoft.com/office/powerpoint/2010/main" val="2111586055"/>
      </p:ext>
    </p:extLst>
  </p:cSld>
  <p:clrMapOvr>
    <a:masterClrMapping/>
  </p:clrMapOvr>
  <p:transition spd="slow">
    <p:split orient="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87B00322-D0DD-4787-A637-020BA3552504}"/>
              </a:ext>
            </a:extLst>
          </p:cNvPr>
          <p:cNvSpPr>
            <a:spLocks noGrp="1" noChangeArrowheads="1"/>
          </p:cNvSpPr>
          <p:nvPr>
            <p:ph type="dt" sz="half" idx="10"/>
          </p:nvPr>
        </p:nvSpPr>
        <p:spPr>
          <a:ln/>
        </p:spPr>
        <p:txBody>
          <a:bodyPr/>
          <a:lstStyle>
            <a:lvl1pPr>
              <a:defRPr/>
            </a:lvl1pPr>
          </a:lstStyle>
          <a:p>
            <a:pPr>
              <a:defRPr/>
            </a:pPr>
            <a:fld id="{6BD44A91-8105-491E-A832-619BEE07CD88}" type="datetimeFigureOut">
              <a:rPr lang="zh-CN" altLang="en-US"/>
              <a:pPr>
                <a:defRPr/>
              </a:pPr>
              <a:t>2019/4/3</a:t>
            </a:fld>
            <a:endParaRPr lang="zh-CN" altLang="en-US"/>
          </a:p>
        </p:txBody>
      </p:sp>
      <p:sp>
        <p:nvSpPr>
          <p:cNvPr id="5" name="页脚占位符 4">
            <a:extLst>
              <a:ext uri="{FF2B5EF4-FFF2-40B4-BE49-F238E27FC236}">
                <a16:creationId xmlns="" xmlns:a16="http://schemas.microsoft.com/office/drawing/2014/main" id="{AFEFB6C9-75EF-4702-A712-32DBA12B1CC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 xmlns:a16="http://schemas.microsoft.com/office/drawing/2014/main" id="{BCB9E164-EFF0-46D7-B7D9-48F51738A9FC}"/>
              </a:ext>
            </a:extLst>
          </p:cNvPr>
          <p:cNvSpPr>
            <a:spLocks noGrp="1" noChangeArrowheads="1"/>
          </p:cNvSpPr>
          <p:nvPr>
            <p:ph type="sldNum" sz="quarter" idx="12"/>
          </p:nvPr>
        </p:nvSpPr>
        <p:spPr>
          <a:ln/>
        </p:spPr>
        <p:txBody>
          <a:bodyPr/>
          <a:lstStyle>
            <a:lvl1pPr>
              <a:defRPr/>
            </a:lvl1pPr>
          </a:lstStyle>
          <a:p>
            <a:pPr>
              <a:defRPr/>
            </a:pPr>
            <a:fld id="{B9559024-68FF-43BD-B789-59577A9D983D}" type="slidenum">
              <a:rPr lang="zh-CN" altLang="en-US"/>
              <a:pPr>
                <a:defRPr/>
              </a:pPr>
              <a:t>‹#›</a:t>
            </a:fld>
            <a:endParaRPr lang="zh-CN" altLang="en-US"/>
          </a:p>
        </p:txBody>
      </p:sp>
    </p:spTree>
    <p:extLst>
      <p:ext uri="{BB962C8B-B14F-4D97-AF65-F5344CB8AC3E}">
        <p14:creationId xmlns:p14="http://schemas.microsoft.com/office/powerpoint/2010/main" val="4166272637"/>
      </p:ext>
    </p:extLst>
  </p:cSld>
  <p:clrMapOvr>
    <a:masterClrMapping/>
  </p:clrMapOvr>
  <p:transition spd="slow">
    <p:split orient="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algn="l">
              <a:defRPr sz="5333" b="1" cap="all"/>
            </a:lvl1pPr>
          </a:lstStyle>
          <a:p>
            <a:r>
              <a:rPr lang="zh-CN" altLang="en-US"/>
              <a:t>单击此处编辑母版标题样式</a:t>
            </a:r>
          </a:p>
        </p:txBody>
      </p:sp>
      <p:sp>
        <p:nvSpPr>
          <p:cNvPr id="3" name="文本占位符 2"/>
          <p:cNvSpPr>
            <a:spLocks noGrp="1"/>
          </p:cNvSpPr>
          <p:nvPr>
            <p:ph type="body" idx="1"/>
          </p:nvPr>
        </p:nvSpPr>
        <p:spPr>
          <a:xfrm>
            <a:off x="963084" y="2906185"/>
            <a:ext cx="10363200" cy="1500716"/>
          </a:xfrm>
        </p:spPr>
        <p:txBody>
          <a:bodyPr anchor="b"/>
          <a:lstStyle>
            <a:lvl1pPr marL="0" indent="0">
              <a:buNone/>
              <a:defRPr sz="2667"/>
            </a:lvl1pPr>
            <a:lvl2pPr marL="609585" indent="0">
              <a:buNone/>
              <a:defRPr sz="2400"/>
            </a:lvl2pPr>
            <a:lvl3pPr marL="1219170" indent="0">
              <a:buNone/>
              <a:defRPr sz="2133"/>
            </a:lvl3pPr>
            <a:lvl4pPr marL="1828754" indent="0">
              <a:buNone/>
              <a:defRPr sz="1867"/>
            </a:lvl4pPr>
            <a:lvl5pPr marL="2438339" indent="0">
              <a:buNone/>
              <a:defRPr sz="1867"/>
            </a:lvl5pPr>
            <a:lvl6pPr marL="3047924" indent="0">
              <a:buNone/>
              <a:defRPr sz="1867"/>
            </a:lvl6pPr>
            <a:lvl7pPr marL="3657509" indent="0">
              <a:buNone/>
              <a:defRPr sz="1867"/>
            </a:lvl7pPr>
            <a:lvl8pPr marL="4267093" indent="0">
              <a:buNone/>
              <a:defRPr sz="1867"/>
            </a:lvl8pPr>
            <a:lvl9pPr marL="4876678" indent="0">
              <a:buNone/>
              <a:defRPr sz="1867"/>
            </a:lvl9pPr>
          </a:lstStyle>
          <a:p>
            <a:pPr lvl="0"/>
            <a:r>
              <a:rPr lang="zh-CN" altLang="en-US"/>
              <a:t>单击此处编辑母版文本样式</a:t>
            </a:r>
          </a:p>
        </p:txBody>
      </p:sp>
      <p:sp>
        <p:nvSpPr>
          <p:cNvPr id="4" name="日期占位符 3">
            <a:extLst>
              <a:ext uri="{FF2B5EF4-FFF2-40B4-BE49-F238E27FC236}">
                <a16:creationId xmlns="" xmlns:a16="http://schemas.microsoft.com/office/drawing/2014/main" id="{AE94BAC7-FF95-4415-AE89-9C90AB2AA33B}"/>
              </a:ext>
            </a:extLst>
          </p:cNvPr>
          <p:cNvSpPr>
            <a:spLocks noGrp="1" noChangeArrowheads="1"/>
          </p:cNvSpPr>
          <p:nvPr>
            <p:ph type="dt" sz="half" idx="10"/>
          </p:nvPr>
        </p:nvSpPr>
        <p:spPr>
          <a:ln/>
        </p:spPr>
        <p:txBody>
          <a:bodyPr/>
          <a:lstStyle>
            <a:lvl1pPr>
              <a:defRPr/>
            </a:lvl1pPr>
          </a:lstStyle>
          <a:p>
            <a:pPr>
              <a:defRPr/>
            </a:pPr>
            <a:fld id="{1C7BA645-CD4E-47E7-ADAD-ED8B7D1EF45A}" type="datetimeFigureOut">
              <a:rPr lang="zh-CN" altLang="en-US"/>
              <a:pPr>
                <a:defRPr/>
              </a:pPr>
              <a:t>2019/4/3</a:t>
            </a:fld>
            <a:endParaRPr lang="zh-CN" altLang="en-US"/>
          </a:p>
        </p:txBody>
      </p:sp>
      <p:sp>
        <p:nvSpPr>
          <p:cNvPr id="5" name="页脚占位符 4">
            <a:extLst>
              <a:ext uri="{FF2B5EF4-FFF2-40B4-BE49-F238E27FC236}">
                <a16:creationId xmlns="" xmlns:a16="http://schemas.microsoft.com/office/drawing/2014/main" id="{A1499AD6-7E5D-48A4-A267-38890F46777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 xmlns:a16="http://schemas.microsoft.com/office/drawing/2014/main" id="{A5E705FC-8667-455E-A64E-0DACB4BA5E65}"/>
              </a:ext>
            </a:extLst>
          </p:cNvPr>
          <p:cNvSpPr>
            <a:spLocks noGrp="1" noChangeArrowheads="1"/>
          </p:cNvSpPr>
          <p:nvPr>
            <p:ph type="sldNum" sz="quarter" idx="12"/>
          </p:nvPr>
        </p:nvSpPr>
        <p:spPr>
          <a:ln/>
        </p:spPr>
        <p:txBody>
          <a:bodyPr/>
          <a:lstStyle>
            <a:lvl1pPr>
              <a:defRPr/>
            </a:lvl1pPr>
          </a:lstStyle>
          <a:p>
            <a:pPr>
              <a:defRPr/>
            </a:pPr>
            <a:fld id="{71BC2E02-8BDA-443F-87EB-0C059E09C9C6}" type="slidenum">
              <a:rPr lang="zh-CN" altLang="en-US"/>
              <a:pPr>
                <a:defRPr/>
              </a:pPr>
              <a:t>‹#›</a:t>
            </a:fld>
            <a:endParaRPr lang="zh-CN" altLang="en-US"/>
          </a:p>
        </p:txBody>
      </p:sp>
    </p:spTree>
    <p:extLst>
      <p:ext uri="{BB962C8B-B14F-4D97-AF65-F5344CB8AC3E}">
        <p14:creationId xmlns:p14="http://schemas.microsoft.com/office/powerpoint/2010/main" val="3447291052"/>
      </p:ext>
    </p:extLst>
  </p:cSld>
  <p:clrMapOvr>
    <a:masterClrMapping/>
  </p:clrMapOvr>
  <p:transition spd="slow">
    <p:split orient="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43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43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 xmlns:a16="http://schemas.microsoft.com/office/drawing/2014/main" id="{6AE4E848-413B-4256-B113-17D8470CEC1F}"/>
              </a:ext>
            </a:extLst>
          </p:cNvPr>
          <p:cNvSpPr>
            <a:spLocks noGrp="1" noChangeArrowheads="1"/>
          </p:cNvSpPr>
          <p:nvPr>
            <p:ph type="dt" sz="half" idx="10"/>
          </p:nvPr>
        </p:nvSpPr>
        <p:spPr>
          <a:ln/>
        </p:spPr>
        <p:txBody>
          <a:bodyPr/>
          <a:lstStyle>
            <a:lvl1pPr>
              <a:defRPr/>
            </a:lvl1pPr>
          </a:lstStyle>
          <a:p>
            <a:pPr>
              <a:defRPr/>
            </a:pPr>
            <a:fld id="{CCB11AC3-3B25-452A-9A23-B8509C07392B}" type="datetimeFigureOut">
              <a:rPr lang="zh-CN" altLang="en-US"/>
              <a:pPr>
                <a:defRPr/>
              </a:pPr>
              <a:t>2019/4/3</a:t>
            </a:fld>
            <a:endParaRPr lang="zh-CN" altLang="en-US"/>
          </a:p>
        </p:txBody>
      </p:sp>
      <p:sp>
        <p:nvSpPr>
          <p:cNvPr id="6" name="页脚占位符 4">
            <a:extLst>
              <a:ext uri="{FF2B5EF4-FFF2-40B4-BE49-F238E27FC236}">
                <a16:creationId xmlns="" xmlns:a16="http://schemas.microsoft.com/office/drawing/2014/main" id="{EBDD6B4A-AC61-4033-AEED-078C8986DE7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 xmlns:a16="http://schemas.microsoft.com/office/drawing/2014/main" id="{391912EE-09FB-4E3F-934E-A8961C3AE735}"/>
              </a:ext>
            </a:extLst>
          </p:cNvPr>
          <p:cNvSpPr>
            <a:spLocks noGrp="1" noChangeArrowheads="1"/>
          </p:cNvSpPr>
          <p:nvPr>
            <p:ph type="sldNum" sz="quarter" idx="12"/>
          </p:nvPr>
        </p:nvSpPr>
        <p:spPr>
          <a:ln/>
        </p:spPr>
        <p:txBody>
          <a:bodyPr/>
          <a:lstStyle>
            <a:lvl1pPr>
              <a:defRPr/>
            </a:lvl1pPr>
          </a:lstStyle>
          <a:p>
            <a:pPr>
              <a:defRPr/>
            </a:pPr>
            <a:fld id="{02497108-3FC7-4D64-A9C0-32603720BB22}" type="slidenum">
              <a:rPr lang="zh-CN" altLang="en-US"/>
              <a:pPr>
                <a:defRPr/>
              </a:pPr>
              <a:t>‹#›</a:t>
            </a:fld>
            <a:endParaRPr lang="zh-CN" altLang="en-US"/>
          </a:p>
        </p:txBody>
      </p:sp>
    </p:spTree>
    <p:extLst>
      <p:ext uri="{BB962C8B-B14F-4D97-AF65-F5344CB8AC3E}">
        <p14:creationId xmlns:p14="http://schemas.microsoft.com/office/powerpoint/2010/main" val="2869827484"/>
      </p:ext>
    </p:extLst>
  </p:cSld>
  <p:clrMapOvr>
    <a:masterClrMapping/>
  </p:clrMapOvr>
  <p:transition spd="slow">
    <p:split orient="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4584"/>
            <a:ext cx="5386917" cy="6413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CN" altLang="en-US"/>
              <a:t>单击此处编辑母版文本样式</a:t>
            </a:r>
          </a:p>
        </p:txBody>
      </p:sp>
      <p:sp>
        <p:nvSpPr>
          <p:cNvPr id="4" name="内容占位符 3"/>
          <p:cNvSpPr>
            <a:spLocks noGrp="1"/>
          </p:cNvSpPr>
          <p:nvPr>
            <p:ph sz="half" idx="2"/>
          </p:nvPr>
        </p:nvSpPr>
        <p:spPr>
          <a:xfrm>
            <a:off x="609600" y="2175934"/>
            <a:ext cx="5386917" cy="394970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4584"/>
            <a:ext cx="5389033" cy="6413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CN" altLang="en-US"/>
              <a:t>单击此处编辑母版文本样式</a:t>
            </a:r>
          </a:p>
        </p:txBody>
      </p:sp>
      <p:sp>
        <p:nvSpPr>
          <p:cNvPr id="6" name="内容占位符 5"/>
          <p:cNvSpPr>
            <a:spLocks noGrp="1"/>
          </p:cNvSpPr>
          <p:nvPr>
            <p:ph sz="quarter" idx="4"/>
          </p:nvPr>
        </p:nvSpPr>
        <p:spPr>
          <a:xfrm>
            <a:off x="6193368" y="2175934"/>
            <a:ext cx="5389033" cy="394970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 xmlns:a16="http://schemas.microsoft.com/office/drawing/2014/main" id="{E29704E2-A1FB-4C2E-BA5E-8538C18C970E}"/>
              </a:ext>
            </a:extLst>
          </p:cNvPr>
          <p:cNvSpPr>
            <a:spLocks noGrp="1" noChangeArrowheads="1"/>
          </p:cNvSpPr>
          <p:nvPr>
            <p:ph type="dt" sz="half" idx="10"/>
          </p:nvPr>
        </p:nvSpPr>
        <p:spPr>
          <a:ln/>
        </p:spPr>
        <p:txBody>
          <a:bodyPr/>
          <a:lstStyle>
            <a:lvl1pPr>
              <a:defRPr/>
            </a:lvl1pPr>
          </a:lstStyle>
          <a:p>
            <a:pPr>
              <a:defRPr/>
            </a:pPr>
            <a:fld id="{03E3166E-3727-40EE-B1FF-4482BF4737DC}" type="datetimeFigureOut">
              <a:rPr lang="zh-CN" altLang="en-US"/>
              <a:pPr>
                <a:defRPr/>
              </a:pPr>
              <a:t>2019/4/3</a:t>
            </a:fld>
            <a:endParaRPr lang="zh-CN" altLang="en-US"/>
          </a:p>
        </p:txBody>
      </p:sp>
      <p:sp>
        <p:nvSpPr>
          <p:cNvPr id="8" name="页脚占位符 4">
            <a:extLst>
              <a:ext uri="{FF2B5EF4-FFF2-40B4-BE49-F238E27FC236}">
                <a16:creationId xmlns="" xmlns:a16="http://schemas.microsoft.com/office/drawing/2014/main" id="{0CA749D2-5641-4546-943D-1EBD2F9024E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 xmlns:a16="http://schemas.microsoft.com/office/drawing/2014/main" id="{18399557-4724-4318-90F6-9DBE60B75B47}"/>
              </a:ext>
            </a:extLst>
          </p:cNvPr>
          <p:cNvSpPr>
            <a:spLocks noGrp="1" noChangeArrowheads="1"/>
          </p:cNvSpPr>
          <p:nvPr>
            <p:ph type="sldNum" sz="quarter" idx="12"/>
          </p:nvPr>
        </p:nvSpPr>
        <p:spPr>
          <a:ln/>
        </p:spPr>
        <p:txBody>
          <a:bodyPr/>
          <a:lstStyle>
            <a:lvl1pPr>
              <a:defRPr/>
            </a:lvl1pPr>
          </a:lstStyle>
          <a:p>
            <a:pPr>
              <a:defRPr/>
            </a:pPr>
            <a:fld id="{23AEA6EA-F31F-4028-87AB-B3A6F4B9912D}" type="slidenum">
              <a:rPr lang="zh-CN" altLang="en-US"/>
              <a:pPr>
                <a:defRPr/>
              </a:pPr>
              <a:t>‹#›</a:t>
            </a:fld>
            <a:endParaRPr lang="zh-CN" altLang="en-US"/>
          </a:p>
        </p:txBody>
      </p:sp>
    </p:spTree>
    <p:extLst>
      <p:ext uri="{BB962C8B-B14F-4D97-AF65-F5344CB8AC3E}">
        <p14:creationId xmlns:p14="http://schemas.microsoft.com/office/powerpoint/2010/main" val="1857892149"/>
      </p:ext>
    </p:extLst>
  </p:cSld>
  <p:clrMapOvr>
    <a:masterClrMapping/>
  </p:clrMapOvr>
  <p:transition spd="slow">
    <p:split orient="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 xmlns:a16="http://schemas.microsoft.com/office/drawing/2014/main" id="{919FFAD9-8D8B-4A27-A166-B6EF9ED3EF54}"/>
              </a:ext>
            </a:extLst>
          </p:cNvPr>
          <p:cNvSpPr>
            <a:spLocks noGrp="1" noChangeArrowheads="1"/>
          </p:cNvSpPr>
          <p:nvPr>
            <p:ph type="dt" sz="half" idx="10"/>
          </p:nvPr>
        </p:nvSpPr>
        <p:spPr>
          <a:ln/>
        </p:spPr>
        <p:txBody>
          <a:bodyPr/>
          <a:lstStyle>
            <a:lvl1pPr>
              <a:defRPr/>
            </a:lvl1pPr>
          </a:lstStyle>
          <a:p>
            <a:pPr>
              <a:defRPr/>
            </a:pPr>
            <a:fld id="{0E57CFB6-1B14-4176-8999-4B183FE333C2}" type="datetimeFigureOut">
              <a:rPr lang="zh-CN" altLang="en-US"/>
              <a:pPr>
                <a:defRPr/>
              </a:pPr>
              <a:t>2019/4/3</a:t>
            </a:fld>
            <a:endParaRPr lang="zh-CN" altLang="en-US"/>
          </a:p>
        </p:txBody>
      </p:sp>
      <p:sp>
        <p:nvSpPr>
          <p:cNvPr id="4" name="页脚占位符 4">
            <a:extLst>
              <a:ext uri="{FF2B5EF4-FFF2-40B4-BE49-F238E27FC236}">
                <a16:creationId xmlns="" xmlns:a16="http://schemas.microsoft.com/office/drawing/2014/main" id="{014EE847-280B-4318-90BF-8FEFE799EDA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 xmlns:a16="http://schemas.microsoft.com/office/drawing/2014/main" id="{9FAFD151-2BAF-497B-84D0-38F7C203A1D6}"/>
              </a:ext>
            </a:extLst>
          </p:cNvPr>
          <p:cNvSpPr>
            <a:spLocks noGrp="1" noChangeArrowheads="1"/>
          </p:cNvSpPr>
          <p:nvPr>
            <p:ph type="sldNum" sz="quarter" idx="12"/>
          </p:nvPr>
        </p:nvSpPr>
        <p:spPr>
          <a:ln/>
        </p:spPr>
        <p:txBody>
          <a:bodyPr/>
          <a:lstStyle>
            <a:lvl1pPr>
              <a:defRPr/>
            </a:lvl1pPr>
          </a:lstStyle>
          <a:p>
            <a:pPr>
              <a:defRPr/>
            </a:pPr>
            <a:fld id="{5E1A252A-6A84-4ABF-AA79-F388CE74C729}" type="slidenum">
              <a:rPr lang="zh-CN" altLang="en-US"/>
              <a:pPr>
                <a:defRPr/>
              </a:pPr>
              <a:t>‹#›</a:t>
            </a:fld>
            <a:endParaRPr lang="zh-CN" altLang="en-US"/>
          </a:p>
        </p:txBody>
      </p:sp>
    </p:spTree>
    <p:extLst>
      <p:ext uri="{BB962C8B-B14F-4D97-AF65-F5344CB8AC3E}">
        <p14:creationId xmlns:p14="http://schemas.microsoft.com/office/powerpoint/2010/main" val="3203193297"/>
      </p:ext>
    </p:extLst>
  </p:cSld>
  <p:clrMapOvr>
    <a:masterClrMapping/>
  </p:clrMapOvr>
  <p:transition spd="slow">
    <p:split orient="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 xmlns:a16="http://schemas.microsoft.com/office/drawing/2014/main" id="{1BAE00CD-66CA-46B0-9475-711160FEBDA8}"/>
              </a:ext>
            </a:extLst>
          </p:cNvPr>
          <p:cNvSpPr>
            <a:spLocks noGrp="1" noChangeArrowheads="1"/>
          </p:cNvSpPr>
          <p:nvPr>
            <p:ph type="dt" sz="half" idx="10"/>
          </p:nvPr>
        </p:nvSpPr>
        <p:spPr>
          <a:ln/>
        </p:spPr>
        <p:txBody>
          <a:bodyPr/>
          <a:lstStyle>
            <a:lvl1pPr>
              <a:defRPr/>
            </a:lvl1pPr>
          </a:lstStyle>
          <a:p>
            <a:pPr>
              <a:defRPr/>
            </a:pPr>
            <a:fld id="{FF97B330-D08E-48D1-A9D9-704F00B78B38}" type="datetimeFigureOut">
              <a:rPr lang="zh-CN" altLang="en-US"/>
              <a:pPr>
                <a:defRPr/>
              </a:pPr>
              <a:t>2019/4/3</a:t>
            </a:fld>
            <a:endParaRPr lang="zh-CN" altLang="en-US"/>
          </a:p>
        </p:txBody>
      </p:sp>
      <p:sp>
        <p:nvSpPr>
          <p:cNvPr id="3" name="页脚占位符 4">
            <a:extLst>
              <a:ext uri="{FF2B5EF4-FFF2-40B4-BE49-F238E27FC236}">
                <a16:creationId xmlns="" xmlns:a16="http://schemas.microsoft.com/office/drawing/2014/main" id="{D1FAA692-DF8D-46D8-B123-0C7DEF03865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 xmlns:a16="http://schemas.microsoft.com/office/drawing/2014/main" id="{7C924F06-DBC9-495B-A85C-1EDB19193B67}"/>
              </a:ext>
            </a:extLst>
          </p:cNvPr>
          <p:cNvSpPr>
            <a:spLocks noGrp="1" noChangeArrowheads="1"/>
          </p:cNvSpPr>
          <p:nvPr>
            <p:ph type="sldNum" sz="quarter" idx="12"/>
          </p:nvPr>
        </p:nvSpPr>
        <p:spPr>
          <a:ln/>
        </p:spPr>
        <p:txBody>
          <a:bodyPr/>
          <a:lstStyle>
            <a:lvl1pPr>
              <a:defRPr/>
            </a:lvl1pPr>
          </a:lstStyle>
          <a:p>
            <a:pPr>
              <a:defRPr/>
            </a:pPr>
            <a:fld id="{C95D0340-D724-45B2-BD0A-5592466C0ED6}" type="slidenum">
              <a:rPr lang="zh-CN" altLang="en-US"/>
              <a:pPr>
                <a:defRPr/>
              </a:pPr>
              <a:t>‹#›</a:t>
            </a:fld>
            <a:endParaRPr lang="zh-CN" altLang="en-US"/>
          </a:p>
        </p:txBody>
      </p:sp>
    </p:spTree>
    <p:extLst>
      <p:ext uri="{BB962C8B-B14F-4D97-AF65-F5344CB8AC3E}">
        <p14:creationId xmlns:p14="http://schemas.microsoft.com/office/powerpoint/2010/main" val="2413933273"/>
      </p:ext>
    </p:extLst>
  </p:cSld>
  <p:clrMapOvr>
    <a:masterClrMapping/>
  </p:clrMapOvr>
  <p:transition spd="slow">
    <p:split orient="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2"/>
            <a:ext cx="4011084" cy="1162049"/>
          </a:xfrm>
        </p:spPr>
        <p:txBody>
          <a:bodyPr anchor="b"/>
          <a:lstStyle>
            <a:lvl1pPr algn="l">
              <a:defRPr sz="2667" b="1"/>
            </a:lvl1pPr>
          </a:lstStyle>
          <a:p>
            <a:r>
              <a:rPr lang="zh-CN" altLang="en-US"/>
              <a:t>单击此处编辑母版标题样式</a:t>
            </a:r>
          </a:p>
        </p:txBody>
      </p:sp>
      <p:sp>
        <p:nvSpPr>
          <p:cNvPr id="3" name="内容占位符 2"/>
          <p:cNvSpPr>
            <a:spLocks noGrp="1"/>
          </p:cNvSpPr>
          <p:nvPr>
            <p:ph idx="1"/>
          </p:nvPr>
        </p:nvSpPr>
        <p:spPr>
          <a:xfrm>
            <a:off x="4766733" y="273051"/>
            <a:ext cx="6815667" cy="585258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0"/>
            <a:ext cx="4011084" cy="469053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CN" altLang="en-US"/>
              <a:t>单击此处编辑母版文本样式</a:t>
            </a:r>
          </a:p>
        </p:txBody>
      </p:sp>
      <p:sp>
        <p:nvSpPr>
          <p:cNvPr id="5" name="日期占位符 3">
            <a:extLst>
              <a:ext uri="{FF2B5EF4-FFF2-40B4-BE49-F238E27FC236}">
                <a16:creationId xmlns="" xmlns:a16="http://schemas.microsoft.com/office/drawing/2014/main" id="{4857DA3F-E299-4E28-80AA-F1ACCF6797F6}"/>
              </a:ext>
            </a:extLst>
          </p:cNvPr>
          <p:cNvSpPr>
            <a:spLocks noGrp="1" noChangeArrowheads="1"/>
          </p:cNvSpPr>
          <p:nvPr>
            <p:ph type="dt" sz="half" idx="10"/>
          </p:nvPr>
        </p:nvSpPr>
        <p:spPr>
          <a:ln/>
        </p:spPr>
        <p:txBody>
          <a:bodyPr/>
          <a:lstStyle>
            <a:lvl1pPr>
              <a:defRPr/>
            </a:lvl1pPr>
          </a:lstStyle>
          <a:p>
            <a:pPr>
              <a:defRPr/>
            </a:pPr>
            <a:fld id="{EDACAB3B-FEEF-4062-8A1D-4CCAE378E1D2}" type="datetimeFigureOut">
              <a:rPr lang="zh-CN" altLang="en-US"/>
              <a:pPr>
                <a:defRPr/>
              </a:pPr>
              <a:t>2019/4/3</a:t>
            </a:fld>
            <a:endParaRPr lang="zh-CN" altLang="en-US"/>
          </a:p>
        </p:txBody>
      </p:sp>
      <p:sp>
        <p:nvSpPr>
          <p:cNvPr id="6" name="页脚占位符 4">
            <a:extLst>
              <a:ext uri="{FF2B5EF4-FFF2-40B4-BE49-F238E27FC236}">
                <a16:creationId xmlns="" xmlns:a16="http://schemas.microsoft.com/office/drawing/2014/main" id="{43708EE1-61A8-4CCF-8D41-39660BD3F7D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 xmlns:a16="http://schemas.microsoft.com/office/drawing/2014/main" id="{6273A1CC-396E-4B85-A948-39315A731131}"/>
              </a:ext>
            </a:extLst>
          </p:cNvPr>
          <p:cNvSpPr>
            <a:spLocks noGrp="1" noChangeArrowheads="1"/>
          </p:cNvSpPr>
          <p:nvPr>
            <p:ph type="sldNum" sz="quarter" idx="12"/>
          </p:nvPr>
        </p:nvSpPr>
        <p:spPr>
          <a:ln/>
        </p:spPr>
        <p:txBody>
          <a:bodyPr/>
          <a:lstStyle>
            <a:lvl1pPr>
              <a:defRPr/>
            </a:lvl1pPr>
          </a:lstStyle>
          <a:p>
            <a:pPr>
              <a:defRPr/>
            </a:pPr>
            <a:fld id="{CE6FC161-A02F-44DA-86EC-E7F3E37DD65F}" type="slidenum">
              <a:rPr lang="zh-CN" altLang="en-US"/>
              <a:pPr>
                <a:defRPr/>
              </a:pPr>
              <a:t>‹#›</a:t>
            </a:fld>
            <a:endParaRPr lang="zh-CN" altLang="en-US"/>
          </a:p>
        </p:txBody>
      </p:sp>
    </p:spTree>
    <p:extLst>
      <p:ext uri="{BB962C8B-B14F-4D97-AF65-F5344CB8AC3E}">
        <p14:creationId xmlns:p14="http://schemas.microsoft.com/office/powerpoint/2010/main" val="3677932917"/>
      </p:ext>
    </p:extLst>
  </p:cSld>
  <p:clrMapOvr>
    <a:masterClrMapping/>
  </p:clrMapOvr>
  <p:transition spd="slow">
    <p:split orient="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7267"/>
          </a:xfrm>
        </p:spPr>
        <p:txBody>
          <a:bodyPr anchor="b"/>
          <a:lstStyle>
            <a:lvl1pPr algn="l">
              <a:defRPr sz="2667" b="1"/>
            </a:lvl1pPr>
          </a:lstStyle>
          <a:p>
            <a:r>
              <a:rPr lang="zh-CN" altLang="en-US"/>
              <a:t>单击此处编辑母版标题样式</a:t>
            </a:r>
          </a:p>
        </p:txBody>
      </p:sp>
      <p:sp>
        <p:nvSpPr>
          <p:cNvPr id="3" name="图片占位符 2"/>
          <p:cNvSpPr>
            <a:spLocks noGrp="1"/>
          </p:cNvSpPr>
          <p:nvPr>
            <p:ph type="pic" idx="1"/>
          </p:nvPr>
        </p:nvSpPr>
        <p:spPr>
          <a:xfrm>
            <a:off x="2389717" y="613833"/>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endParaRPr lang="zh-CN" altLang="en-US" noProof="0"/>
          </a:p>
        </p:txBody>
      </p:sp>
      <p:sp>
        <p:nvSpPr>
          <p:cNvPr id="4" name="文本占位符 3"/>
          <p:cNvSpPr>
            <a:spLocks noGrp="1"/>
          </p:cNvSpPr>
          <p:nvPr>
            <p:ph type="body" sz="half" idx="2"/>
          </p:nvPr>
        </p:nvSpPr>
        <p:spPr>
          <a:xfrm>
            <a:off x="2389717" y="5367867"/>
            <a:ext cx="7315200" cy="80433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CN" altLang="en-US"/>
              <a:t>单击此处编辑母版文本样式</a:t>
            </a:r>
          </a:p>
        </p:txBody>
      </p:sp>
      <p:sp>
        <p:nvSpPr>
          <p:cNvPr id="5" name="日期占位符 3">
            <a:extLst>
              <a:ext uri="{FF2B5EF4-FFF2-40B4-BE49-F238E27FC236}">
                <a16:creationId xmlns="" xmlns:a16="http://schemas.microsoft.com/office/drawing/2014/main" id="{189B288B-C9C0-4931-8B88-18ECCD4BC359}"/>
              </a:ext>
            </a:extLst>
          </p:cNvPr>
          <p:cNvSpPr>
            <a:spLocks noGrp="1" noChangeArrowheads="1"/>
          </p:cNvSpPr>
          <p:nvPr>
            <p:ph type="dt" sz="half" idx="10"/>
          </p:nvPr>
        </p:nvSpPr>
        <p:spPr>
          <a:ln/>
        </p:spPr>
        <p:txBody>
          <a:bodyPr/>
          <a:lstStyle>
            <a:lvl1pPr>
              <a:defRPr/>
            </a:lvl1pPr>
          </a:lstStyle>
          <a:p>
            <a:pPr>
              <a:defRPr/>
            </a:pPr>
            <a:fld id="{92F830EF-CD07-4BA8-9089-A1B6D09C7AB2}" type="datetimeFigureOut">
              <a:rPr lang="zh-CN" altLang="en-US"/>
              <a:pPr>
                <a:defRPr/>
              </a:pPr>
              <a:t>2019/4/3</a:t>
            </a:fld>
            <a:endParaRPr lang="zh-CN" altLang="en-US"/>
          </a:p>
        </p:txBody>
      </p:sp>
      <p:sp>
        <p:nvSpPr>
          <p:cNvPr id="6" name="页脚占位符 4">
            <a:extLst>
              <a:ext uri="{FF2B5EF4-FFF2-40B4-BE49-F238E27FC236}">
                <a16:creationId xmlns="" xmlns:a16="http://schemas.microsoft.com/office/drawing/2014/main" id="{0589742F-BA2C-4D2B-941B-775AD9CA30B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 xmlns:a16="http://schemas.microsoft.com/office/drawing/2014/main" id="{F8684126-CD89-4114-BB4B-CE5C0E7873B9}"/>
              </a:ext>
            </a:extLst>
          </p:cNvPr>
          <p:cNvSpPr>
            <a:spLocks noGrp="1" noChangeArrowheads="1"/>
          </p:cNvSpPr>
          <p:nvPr>
            <p:ph type="sldNum" sz="quarter" idx="12"/>
          </p:nvPr>
        </p:nvSpPr>
        <p:spPr>
          <a:ln/>
        </p:spPr>
        <p:txBody>
          <a:bodyPr/>
          <a:lstStyle>
            <a:lvl1pPr>
              <a:defRPr/>
            </a:lvl1pPr>
          </a:lstStyle>
          <a:p>
            <a:pPr>
              <a:defRPr/>
            </a:pPr>
            <a:fld id="{08925B15-7E66-4C5D-822B-9ABABBA28194}" type="slidenum">
              <a:rPr lang="zh-CN" altLang="en-US"/>
              <a:pPr>
                <a:defRPr/>
              </a:pPr>
              <a:t>‹#›</a:t>
            </a:fld>
            <a:endParaRPr lang="zh-CN" altLang="en-US"/>
          </a:p>
        </p:txBody>
      </p:sp>
    </p:spTree>
    <p:extLst>
      <p:ext uri="{BB962C8B-B14F-4D97-AF65-F5344CB8AC3E}">
        <p14:creationId xmlns:p14="http://schemas.microsoft.com/office/powerpoint/2010/main" val="2723267983"/>
      </p:ext>
    </p:extLst>
  </p:cSld>
  <p:clrMapOvr>
    <a:masterClrMapping/>
  </p:clrMapOvr>
  <p:transition spd="slow">
    <p:split orient="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 xmlns:a16="http://schemas.microsoft.com/office/drawing/2014/main" id="{0C251A18-700C-4FB7-97B8-2906E6412973}"/>
              </a:ext>
            </a:extLst>
          </p:cNvPr>
          <p:cNvSpPr>
            <a:spLocks noGrp="1" noChangeArrowheads="1"/>
          </p:cNvSpPr>
          <p:nvPr>
            <p:ph type="title"/>
          </p:nvPr>
        </p:nvSpPr>
        <p:spPr bwMode="auto">
          <a:xfrm>
            <a:off x="609600" y="275167"/>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1027" name="文本占位符 2">
            <a:extLst>
              <a:ext uri="{FF2B5EF4-FFF2-40B4-BE49-F238E27FC236}">
                <a16:creationId xmlns="" xmlns:a16="http://schemas.microsoft.com/office/drawing/2014/main" id="{C3F71A6E-0068-40FC-9CCB-B01060A211CE}"/>
              </a:ext>
            </a:extLst>
          </p:cNvPr>
          <p:cNvSpPr>
            <a:spLocks noGrp="1" noChangeArrowheads="1"/>
          </p:cNvSpPr>
          <p:nvPr>
            <p:ph type="body" idx="1"/>
          </p:nvPr>
        </p:nvSpPr>
        <p:spPr bwMode="auto">
          <a:xfrm>
            <a:off x="609600" y="1600201"/>
            <a:ext cx="10972800" cy="4525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1028" name="日期占位符 3">
            <a:extLst>
              <a:ext uri="{FF2B5EF4-FFF2-40B4-BE49-F238E27FC236}">
                <a16:creationId xmlns="" xmlns:a16="http://schemas.microsoft.com/office/drawing/2014/main" id="{34D37C61-5867-4EA4-B2D3-18C7CC84845B}"/>
              </a:ext>
            </a:extLst>
          </p:cNvPr>
          <p:cNvSpPr>
            <a:spLocks noGrp="1" noChangeArrowheads="1"/>
          </p:cNvSpPr>
          <p:nvPr>
            <p:ph type="dt" sz="half" idx="2"/>
          </p:nvPr>
        </p:nvSpPr>
        <p:spPr bwMode="auto">
          <a:xfrm>
            <a:off x="609600" y="6356351"/>
            <a:ext cx="2844800" cy="36618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600">
                <a:solidFill>
                  <a:srgbClr val="898989"/>
                </a:solidFill>
              </a:defRPr>
            </a:lvl1pPr>
          </a:lstStyle>
          <a:p>
            <a:pPr>
              <a:defRPr/>
            </a:pPr>
            <a:fld id="{6D56C48F-1FC0-4C26-B1B0-28C2C55F45DD}" type="datetimeFigureOut">
              <a:rPr lang="zh-CN" altLang="en-US"/>
              <a:pPr>
                <a:defRPr/>
              </a:pPr>
              <a:t>2019/4/3</a:t>
            </a:fld>
            <a:endParaRPr lang="zh-CN" altLang="en-US"/>
          </a:p>
        </p:txBody>
      </p:sp>
      <p:sp>
        <p:nvSpPr>
          <p:cNvPr id="1029" name="页脚占位符 4">
            <a:extLst>
              <a:ext uri="{FF2B5EF4-FFF2-40B4-BE49-F238E27FC236}">
                <a16:creationId xmlns="" xmlns:a16="http://schemas.microsoft.com/office/drawing/2014/main" id="{503ED85E-296B-4F3D-9C36-0F581A5FA1E8}"/>
              </a:ext>
            </a:extLst>
          </p:cNvPr>
          <p:cNvSpPr>
            <a:spLocks noGrp="1" noChangeArrowheads="1"/>
          </p:cNvSpPr>
          <p:nvPr>
            <p:ph type="ftr" sz="quarter" idx="3"/>
          </p:nvPr>
        </p:nvSpPr>
        <p:spPr bwMode="auto">
          <a:xfrm>
            <a:off x="4165600" y="6356351"/>
            <a:ext cx="3860800" cy="36618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600">
                <a:solidFill>
                  <a:srgbClr val="898989"/>
                </a:solidFill>
              </a:defRPr>
            </a:lvl1pPr>
          </a:lstStyle>
          <a:p>
            <a:pPr>
              <a:defRPr/>
            </a:pPr>
            <a:endParaRPr lang="zh-CN" altLang="en-US"/>
          </a:p>
        </p:txBody>
      </p:sp>
      <p:sp>
        <p:nvSpPr>
          <p:cNvPr id="1030" name="灯片编号占位符 5">
            <a:extLst>
              <a:ext uri="{FF2B5EF4-FFF2-40B4-BE49-F238E27FC236}">
                <a16:creationId xmlns="" xmlns:a16="http://schemas.microsoft.com/office/drawing/2014/main" id="{9C556AED-1DAE-44BA-9117-3AD181AE2AF0}"/>
              </a:ext>
            </a:extLst>
          </p:cNvPr>
          <p:cNvSpPr>
            <a:spLocks noGrp="1" noChangeArrowheads="1"/>
          </p:cNvSpPr>
          <p:nvPr>
            <p:ph type="sldNum" sz="quarter" idx="4"/>
          </p:nvPr>
        </p:nvSpPr>
        <p:spPr bwMode="auto">
          <a:xfrm>
            <a:off x="8737600" y="6356351"/>
            <a:ext cx="2844800" cy="36618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600">
                <a:solidFill>
                  <a:srgbClr val="898989"/>
                </a:solidFill>
              </a:defRPr>
            </a:lvl1pPr>
          </a:lstStyle>
          <a:p>
            <a:pPr>
              <a:defRPr/>
            </a:pPr>
            <a:fld id="{BB8FC9AC-B678-4250-9859-06266B9E38A0}" type="slidenum">
              <a:rPr lang="zh-CN" altLang="en-US"/>
              <a:pPr>
                <a:defRPr/>
              </a:pPr>
              <a:t>‹#›</a:t>
            </a:fld>
            <a:endParaRPr lang="zh-CN" altLang="en-US"/>
          </a:p>
        </p:txBody>
      </p:sp>
    </p:spTree>
    <p:extLst>
      <p:ext uri="{BB962C8B-B14F-4D97-AF65-F5344CB8AC3E}">
        <p14:creationId xmlns:p14="http://schemas.microsoft.com/office/powerpoint/2010/main" val="41893160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p:split orient="vert"/>
  </p:transition>
  <p:txStyles>
    <p:titleStyle>
      <a:lvl1pPr algn="ctr" rtl="0" eaLnBrk="0" fontAlgn="base" hangingPunct="0">
        <a:spcBef>
          <a:spcPct val="0"/>
        </a:spcBef>
        <a:spcAft>
          <a:spcPct val="0"/>
        </a:spcAft>
        <a:defRPr sz="5867">
          <a:solidFill>
            <a:schemeClr val="tx1"/>
          </a:solidFill>
          <a:latin typeface="+mj-lt"/>
          <a:ea typeface="+mj-ea"/>
          <a:cs typeface="+mj-cs"/>
        </a:defRPr>
      </a:lvl1pPr>
      <a:lvl2pPr algn="ctr" rtl="0" eaLnBrk="0" fontAlgn="base" hangingPunct="0">
        <a:spcBef>
          <a:spcPct val="0"/>
        </a:spcBef>
        <a:spcAft>
          <a:spcPct val="0"/>
        </a:spcAft>
        <a:defRPr sz="5867">
          <a:solidFill>
            <a:schemeClr val="tx1"/>
          </a:solidFill>
          <a:latin typeface="Calibri" pitchFamily="34" charset="0"/>
          <a:ea typeface="宋体" pitchFamily="2" charset="-122"/>
        </a:defRPr>
      </a:lvl2pPr>
      <a:lvl3pPr algn="ctr" rtl="0" eaLnBrk="0" fontAlgn="base" hangingPunct="0">
        <a:spcBef>
          <a:spcPct val="0"/>
        </a:spcBef>
        <a:spcAft>
          <a:spcPct val="0"/>
        </a:spcAft>
        <a:defRPr sz="5867">
          <a:solidFill>
            <a:schemeClr val="tx1"/>
          </a:solidFill>
          <a:latin typeface="Calibri" pitchFamily="34" charset="0"/>
          <a:ea typeface="宋体" pitchFamily="2" charset="-122"/>
        </a:defRPr>
      </a:lvl3pPr>
      <a:lvl4pPr algn="ctr" rtl="0" eaLnBrk="0" fontAlgn="base" hangingPunct="0">
        <a:spcBef>
          <a:spcPct val="0"/>
        </a:spcBef>
        <a:spcAft>
          <a:spcPct val="0"/>
        </a:spcAft>
        <a:defRPr sz="5867">
          <a:solidFill>
            <a:schemeClr val="tx1"/>
          </a:solidFill>
          <a:latin typeface="Calibri" pitchFamily="34" charset="0"/>
          <a:ea typeface="宋体" pitchFamily="2" charset="-122"/>
        </a:defRPr>
      </a:lvl4pPr>
      <a:lvl5pPr algn="ctr" rtl="0" eaLnBrk="0" fontAlgn="base" hangingPunct="0">
        <a:spcBef>
          <a:spcPct val="0"/>
        </a:spcBef>
        <a:spcAft>
          <a:spcPct val="0"/>
        </a:spcAft>
        <a:defRPr sz="5867">
          <a:solidFill>
            <a:schemeClr val="tx1"/>
          </a:solidFill>
          <a:latin typeface="Calibri" pitchFamily="34" charset="0"/>
          <a:ea typeface="宋体" pitchFamily="2" charset="-122"/>
        </a:defRPr>
      </a:lvl5pPr>
      <a:lvl6pPr marL="609585" algn="ctr" rtl="0" eaLnBrk="0" fontAlgn="base" hangingPunct="0">
        <a:spcBef>
          <a:spcPct val="0"/>
        </a:spcBef>
        <a:spcAft>
          <a:spcPct val="0"/>
        </a:spcAft>
        <a:defRPr sz="5867">
          <a:solidFill>
            <a:schemeClr val="tx1"/>
          </a:solidFill>
          <a:latin typeface="Calibri" pitchFamily="34" charset="0"/>
          <a:ea typeface="宋体" pitchFamily="2" charset="-122"/>
        </a:defRPr>
      </a:lvl6pPr>
      <a:lvl7pPr marL="1219170" algn="ctr" rtl="0" eaLnBrk="0" fontAlgn="base" hangingPunct="0">
        <a:spcBef>
          <a:spcPct val="0"/>
        </a:spcBef>
        <a:spcAft>
          <a:spcPct val="0"/>
        </a:spcAft>
        <a:defRPr sz="5867">
          <a:solidFill>
            <a:schemeClr val="tx1"/>
          </a:solidFill>
          <a:latin typeface="Calibri" pitchFamily="34" charset="0"/>
          <a:ea typeface="宋体" pitchFamily="2" charset="-122"/>
        </a:defRPr>
      </a:lvl7pPr>
      <a:lvl8pPr marL="1828754" algn="ctr" rtl="0" eaLnBrk="0" fontAlgn="base" hangingPunct="0">
        <a:spcBef>
          <a:spcPct val="0"/>
        </a:spcBef>
        <a:spcAft>
          <a:spcPct val="0"/>
        </a:spcAft>
        <a:defRPr sz="5867">
          <a:solidFill>
            <a:schemeClr val="tx1"/>
          </a:solidFill>
          <a:latin typeface="Calibri" pitchFamily="34" charset="0"/>
          <a:ea typeface="宋体" pitchFamily="2" charset="-122"/>
        </a:defRPr>
      </a:lvl8pPr>
      <a:lvl9pPr marL="2438339" algn="ctr" rtl="0" eaLnBrk="0" fontAlgn="base" hangingPunct="0">
        <a:spcBef>
          <a:spcPct val="0"/>
        </a:spcBef>
        <a:spcAft>
          <a:spcPct val="0"/>
        </a:spcAft>
        <a:defRPr sz="5867">
          <a:solidFill>
            <a:schemeClr val="tx1"/>
          </a:solidFill>
          <a:latin typeface="Calibri" pitchFamily="34" charset="0"/>
          <a:ea typeface="宋体" pitchFamily="2"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sz="3733">
          <a:solidFill>
            <a:schemeClr val="tx1"/>
          </a:solidFill>
          <a:latin typeface="+mn-lt"/>
          <a:ea typeface="+mn-ea"/>
        </a:defRPr>
      </a:lvl2pPr>
      <a:lvl3pPr marL="1523962" indent="-304792"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3547" indent="-304792" algn="l" rtl="0" eaLnBrk="0" fontAlgn="base" hangingPunct="0">
        <a:spcBef>
          <a:spcPct val="20000"/>
        </a:spcBef>
        <a:spcAft>
          <a:spcPct val="0"/>
        </a:spcAft>
        <a:buFont typeface="Arial" panose="020B0604020202020204" pitchFamily="34" charset="0"/>
        <a:buChar char="–"/>
        <a:defRPr sz="2667">
          <a:solidFill>
            <a:schemeClr val="tx1"/>
          </a:solidFill>
          <a:latin typeface="+mn-lt"/>
          <a:ea typeface="+mn-ea"/>
        </a:defRPr>
      </a:lvl4pPr>
      <a:lvl5pPr marL="2743131" indent="-304792" algn="l" rtl="0" eaLnBrk="0" fontAlgn="base" hangingPunct="0">
        <a:spcBef>
          <a:spcPct val="20000"/>
        </a:spcBef>
        <a:spcAft>
          <a:spcPct val="0"/>
        </a:spcAft>
        <a:buFont typeface="Arial" panose="020B0604020202020204" pitchFamily="34" charset="0"/>
        <a:buChar char="»"/>
        <a:defRPr sz="2667">
          <a:solidFill>
            <a:schemeClr val="tx1"/>
          </a:solidFill>
          <a:latin typeface="+mn-lt"/>
          <a:ea typeface="+mn-ea"/>
        </a:defRPr>
      </a:lvl5pPr>
      <a:lvl6pPr marL="3352716" indent="-304792" algn="l" rtl="0" eaLnBrk="0" fontAlgn="base" hangingPunct="0">
        <a:spcBef>
          <a:spcPct val="20000"/>
        </a:spcBef>
        <a:spcAft>
          <a:spcPct val="0"/>
        </a:spcAft>
        <a:buFont typeface="Arial" pitchFamily="34" charset="0"/>
        <a:buChar char="»"/>
        <a:defRPr sz="2667">
          <a:solidFill>
            <a:schemeClr val="tx1"/>
          </a:solidFill>
          <a:latin typeface="+mn-lt"/>
          <a:ea typeface="+mn-ea"/>
        </a:defRPr>
      </a:lvl6pPr>
      <a:lvl7pPr marL="3962301" indent="-304792" algn="l" rtl="0" eaLnBrk="0" fontAlgn="base" hangingPunct="0">
        <a:spcBef>
          <a:spcPct val="20000"/>
        </a:spcBef>
        <a:spcAft>
          <a:spcPct val="0"/>
        </a:spcAft>
        <a:buFont typeface="Arial" pitchFamily="34" charset="0"/>
        <a:buChar char="»"/>
        <a:defRPr sz="2667">
          <a:solidFill>
            <a:schemeClr val="tx1"/>
          </a:solidFill>
          <a:latin typeface="+mn-lt"/>
          <a:ea typeface="+mn-ea"/>
        </a:defRPr>
      </a:lvl7pPr>
      <a:lvl8pPr marL="4571886" indent="-304792" algn="l" rtl="0" eaLnBrk="0" fontAlgn="base" hangingPunct="0">
        <a:spcBef>
          <a:spcPct val="20000"/>
        </a:spcBef>
        <a:spcAft>
          <a:spcPct val="0"/>
        </a:spcAft>
        <a:buFont typeface="Arial" pitchFamily="34" charset="0"/>
        <a:buChar char="»"/>
        <a:defRPr sz="2667">
          <a:solidFill>
            <a:schemeClr val="tx1"/>
          </a:solidFill>
          <a:latin typeface="+mn-lt"/>
          <a:ea typeface="+mn-ea"/>
        </a:defRPr>
      </a:lvl8pPr>
      <a:lvl9pPr marL="5181470" indent="-304792" algn="l" rtl="0" eaLnBrk="0" fontAlgn="base" hangingPunct="0">
        <a:spcBef>
          <a:spcPct val="20000"/>
        </a:spcBef>
        <a:spcAft>
          <a:spcPct val="0"/>
        </a:spcAft>
        <a:buFont typeface="Arial" pitchFamily="34" charset="0"/>
        <a:buChar char="»"/>
        <a:defRPr sz="2667">
          <a:solidFill>
            <a:schemeClr val="tx1"/>
          </a:solidFill>
          <a:latin typeface="+mn-lt"/>
          <a:ea typeface="+mn-ea"/>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emf"/><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emf"/><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0.emf"/></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emf"/><Relationship Id="rId4" Type="http://schemas.openxmlformats.org/officeDocument/2006/relationships/image" Target="../media/image7.emf"/></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0.emf"/></Relationships>
</file>

<file path=ppt/slides/_rels/slide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2.emf"/></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emf"/><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15362" name="Picture 6">
            <a:extLst>
              <a:ext uri="{FF2B5EF4-FFF2-40B4-BE49-F238E27FC236}">
                <a16:creationId xmlns="" xmlns:a16="http://schemas.microsoft.com/office/drawing/2014/main" id="{7A1922B2-8B89-4599-8F42-A6F1748D63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6215265">
            <a:off x="4296834" y="702734"/>
            <a:ext cx="4214283" cy="4514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TextBox 8">
            <a:extLst>
              <a:ext uri="{FF2B5EF4-FFF2-40B4-BE49-F238E27FC236}">
                <a16:creationId xmlns="" xmlns:a16="http://schemas.microsoft.com/office/drawing/2014/main" id="{A2926239-8C29-415E-94C5-EFA1F3BEEBE2}"/>
              </a:ext>
            </a:extLst>
          </p:cNvPr>
          <p:cNvSpPr txBox="1">
            <a:spLocks noChangeArrowheads="1"/>
          </p:cNvSpPr>
          <p:nvPr/>
        </p:nvSpPr>
        <p:spPr bwMode="auto">
          <a:xfrm>
            <a:off x="5371765" y="1682885"/>
            <a:ext cx="1200329" cy="2554545"/>
          </a:xfrm>
          <a:prstGeom prst="rect">
            <a:avLst/>
          </a:prstGeom>
          <a:noFill/>
          <a:ln>
            <a:noFill/>
          </a:ln>
          <a:scene3d>
            <a:camera prst="orthographicFront">
              <a:rot lat="0" lon="0" rev="5400000"/>
            </a:camera>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vert">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1219170" fontAlgn="base">
              <a:spcBef>
                <a:spcPct val="0"/>
              </a:spcBef>
              <a:spcAft>
                <a:spcPct val="0"/>
              </a:spcAft>
              <a:buNone/>
            </a:pPr>
            <a:r>
              <a:rPr lang="en-US" altLang="zh-CN" sz="6600" b="1" dirty="0" smtClean="0">
                <a:solidFill>
                  <a:srgbClr val="FFFFFF"/>
                </a:solidFill>
                <a:latin typeface="DejaVu Sans Mono" panose="020B0609030804020204" pitchFamily="49" charset="0"/>
                <a:ea typeface="+mn-ea"/>
                <a:cs typeface="DejaVu Sans Mono" panose="020B0609030804020204" pitchFamily="49" charset="0"/>
                <a:sym typeface="+mn-lt"/>
              </a:rPr>
              <a:t>GANs</a:t>
            </a:r>
          </a:p>
        </p:txBody>
      </p:sp>
      <p:sp>
        <p:nvSpPr>
          <p:cNvPr id="15365" name="矩形 10">
            <a:extLst>
              <a:ext uri="{FF2B5EF4-FFF2-40B4-BE49-F238E27FC236}">
                <a16:creationId xmlns="" xmlns:a16="http://schemas.microsoft.com/office/drawing/2014/main" id="{C36C6F8A-A5D0-4029-8969-5B9BAEB6356A}"/>
              </a:ext>
            </a:extLst>
          </p:cNvPr>
          <p:cNvSpPr>
            <a:spLocks noChangeArrowheads="1"/>
          </p:cNvSpPr>
          <p:nvPr/>
        </p:nvSpPr>
        <p:spPr bwMode="auto">
          <a:xfrm>
            <a:off x="1321271" y="5538671"/>
            <a:ext cx="9134583" cy="1089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r>
              <a:rPr lang="en-US" altLang="zh-CN" sz="3600" b="1" dirty="0">
                <a:solidFill>
                  <a:schemeClr val="bg1"/>
                </a:solidFill>
              </a:rPr>
              <a:t>Generative Adversarial </a:t>
            </a:r>
            <a:r>
              <a:rPr lang="en-US" altLang="zh-CN" sz="3600" b="1" dirty="0" smtClean="0">
                <a:solidFill>
                  <a:schemeClr val="bg1"/>
                </a:solidFill>
              </a:rPr>
              <a:t>Networks</a:t>
            </a:r>
          </a:p>
          <a:p>
            <a:pPr algn="r"/>
            <a:r>
              <a:rPr lang="zh-CN" altLang="en-US" sz="2400" b="1" dirty="0" smtClean="0">
                <a:solidFill>
                  <a:schemeClr val="bg1"/>
                </a:solidFill>
              </a:rPr>
              <a:t>讲解人：宁春梅</a:t>
            </a:r>
            <a:endParaRPr lang="en-US" altLang="zh-CN" sz="2400" b="1" dirty="0">
              <a:solidFill>
                <a:schemeClr val="bg1"/>
              </a:solidFill>
            </a:endParaRPr>
          </a:p>
        </p:txBody>
      </p:sp>
      <p:pic>
        <p:nvPicPr>
          <p:cNvPr id="15366" name="Picture 13">
            <a:extLst>
              <a:ext uri="{FF2B5EF4-FFF2-40B4-BE49-F238E27FC236}">
                <a16:creationId xmlns="" xmlns:a16="http://schemas.microsoft.com/office/drawing/2014/main" id="{1E80A02F-655E-4204-8794-5B00ABC26E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6126226">
            <a:off x="3613151" y="1346201"/>
            <a:ext cx="1449917" cy="133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3604143"/>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wheel(1)">
                                      <p:cBhvr>
                                        <p:cTn id="7" dur="2000"/>
                                        <p:tgtEl>
                                          <p:spTgt spid="15362"/>
                                        </p:tgtEl>
                                      </p:cBhvr>
                                    </p:animEffect>
                                  </p:childTnLst>
                                </p:cTn>
                              </p:par>
                            </p:childTnLst>
                          </p:cTn>
                        </p:par>
                        <p:par>
                          <p:cTn id="8" fill="hold">
                            <p:stCondLst>
                              <p:cond delay="2000"/>
                            </p:stCondLst>
                            <p:childTnLst>
                              <p:par>
                                <p:cTn id="9" presetID="22" presetClass="entr" presetSubtype="4" fill="hold" nodeType="afterEffect">
                                  <p:stCondLst>
                                    <p:cond delay="0"/>
                                  </p:stCondLst>
                                  <p:childTnLst>
                                    <p:set>
                                      <p:cBhvr>
                                        <p:cTn id="10" dur="1" fill="hold">
                                          <p:stCondLst>
                                            <p:cond delay="0"/>
                                          </p:stCondLst>
                                        </p:cTn>
                                        <p:tgtEl>
                                          <p:spTgt spid="15366"/>
                                        </p:tgtEl>
                                        <p:attrNameLst>
                                          <p:attrName>style.visibility</p:attrName>
                                        </p:attrNameLst>
                                      </p:cBhvr>
                                      <p:to>
                                        <p:strVal val="visible"/>
                                      </p:to>
                                    </p:set>
                                    <p:animEffect transition="in" filter="wipe(down)">
                                      <p:cBhvr>
                                        <p:cTn id="11" dur="500"/>
                                        <p:tgtEl>
                                          <p:spTgt spid="15366"/>
                                        </p:tgtEl>
                                      </p:cBhvr>
                                    </p:animEffect>
                                  </p:childTnLst>
                                </p:cTn>
                              </p:par>
                            </p:childTnLst>
                          </p:cTn>
                        </p:par>
                        <p:par>
                          <p:cTn id="12" fill="hold">
                            <p:stCondLst>
                              <p:cond delay="2500"/>
                            </p:stCondLst>
                            <p:childTnLst>
                              <p:par>
                                <p:cTn id="13" presetID="22" presetClass="entr" presetSubtype="1" fill="hold" grpId="0" nodeType="afterEffect">
                                  <p:stCondLst>
                                    <p:cond delay="0"/>
                                  </p:stCondLst>
                                  <p:childTnLst>
                                    <p:set>
                                      <p:cBhvr>
                                        <p:cTn id="14" dur="1" fill="hold">
                                          <p:stCondLst>
                                            <p:cond delay="0"/>
                                          </p:stCondLst>
                                        </p:cTn>
                                        <p:tgtEl>
                                          <p:spTgt spid="15363"/>
                                        </p:tgtEl>
                                        <p:attrNameLst>
                                          <p:attrName>style.visibility</p:attrName>
                                        </p:attrNameLst>
                                      </p:cBhvr>
                                      <p:to>
                                        <p:strVal val="visible"/>
                                      </p:to>
                                    </p:set>
                                    <p:animEffect transition="in" filter="wipe(up)">
                                      <p:cBhvr>
                                        <p:cTn id="15" dur="500"/>
                                        <p:tgtEl>
                                          <p:spTgt spid="15363"/>
                                        </p:tgtEl>
                                      </p:cBhvr>
                                    </p:animEffect>
                                  </p:childTnLst>
                                </p:cTn>
                              </p:par>
                            </p:childTnLst>
                          </p:cTn>
                        </p:par>
                        <p:par>
                          <p:cTn id="16" fill="hold">
                            <p:stCondLst>
                              <p:cond delay="3000"/>
                            </p:stCondLst>
                            <p:childTnLst>
                              <p:par>
                                <p:cTn id="17" presetID="42" presetClass="entr" presetSubtype="0" fill="hold" grpId="0" nodeType="afterEffect">
                                  <p:stCondLst>
                                    <p:cond delay="0"/>
                                  </p:stCondLst>
                                  <p:childTnLst>
                                    <p:set>
                                      <p:cBhvr>
                                        <p:cTn id="18" dur="1" fill="hold">
                                          <p:stCondLst>
                                            <p:cond delay="0"/>
                                          </p:stCondLst>
                                        </p:cTn>
                                        <p:tgtEl>
                                          <p:spTgt spid="15365"/>
                                        </p:tgtEl>
                                        <p:attrNameLst>
                                          <p:attrName>style.visibility</p:attrName>
                                        </p:attrNameLst>
                                      </p:cBhvr>
                                      <p:to>
                                        <p:strVal val="visible"/>
                                      </p:to>
                                    </p:set>
                                    <p:animEffect transition="in" filter="fade">
                                      <p:cBhvr>
                                        <p:cTn id="19" dur="1000"/>
                                        <p:tgtEl>
                                          <p:spTgt spid="15365"/>
                                        </p:tgtEl>
                                      </p:cBhvr>
                                    </p:animEffect>
                                    <p:anim calcmode="lin" valueType="num">
                                      <p:cBhvr>
                                        <p:cTn id="20" dur="1000" fill="hold"/>
                                        <p:tgtEl>
                                          <p:spTgt spid="15365"/>
                                        </p:tgtEl>
                                        <p:attrNameLst>
                                          <p:attrName>ppt_x</p:attrName>
                                        </p:attrNameLst>
                                      </p:cBhvr>
                                      <p:tavLst>
                                        <p:tav tm="0">
                                          <p:val>
                                            <p:strVal val="#ppt_x"/>
                                          </p:val>
                                        </p:tav>
                                        <p:tav tm="100000">
                                          <p:val>
                                            <p:strVal val="#ppt_x"/>
                                          </p:val>
                                        </p:tav>
                                      </p:tavLst>
                                    </p:anim>
                                    <p:anim calcmode="lin" valueType="num">
                                      <p:cBhvr>
                                        <p:cTn id="21" dur="1000" fill="hold"/>
                                        <p:tgtEl>
                                          <p:spTgt spid="153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p:bldP spid="1536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3">
            <a:extLst>
              <a:ext uri="{FF2B5EF4-FFF2-40B4-BE49-F238E27FC236}">
                <a16:creationId xmlns="" xmlns:a16="http://schemas.microsoft.com/office/drawing/2014/main" id="{7AE8706D-23A6-4A10-963D-0F628FF109E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500" y="160867"/>
            <a:ext cx="1422400" cy="1458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9" name="Picture 3">
            <a:extLst>
              <a:ext uri="{FF2B5EF4-FFF2-40B4-BE49-F238E27FC236}">
                <a16:creationId xmlns="" xmlns:a16="http://schemas.microsoft.com/office/drawing/2014/main" id="{18F74201-C683-487D-9FD7-1565698DB27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200000">
            <a:off x="208492" y="5220759"/>
            <a:ext cx="1422400" cy="1458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0" name="Picture 3">
            <a:extLst>
              <a:ext uri="{FF2B5EF4-FFF2-40B4-BE49-F238E27FC236}">
                <a16:creationId xmlns="" xmlns:a16="http://schemas.microsoft.com/office/drawing/2014/main" id="{317D7686-1E86-49B2-B277-CFBB6195747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10561109" y="172509"/>
            <a:ext cx="1422400" cy="1458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3">
            <a:extLst>
              <a:ext uri="{FF2B5EF4-FFF2-40B4-BE49-F238E27FC236}">
                <a16:creationId xmlns="" xmlns:a16="http://schemas.microsoft.com/office/drawing/2014/main" id="{D22E980D-754E-4638-B45A-3CE56350209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10572751" y="5238751"/>
            <a:ext cx="1422400" cy="1458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87" name="组合 20">
            <a:extLst>
              <a:ext uri="{FF2B5EF4-FFF2-40B4-BE49-F238E27FC236}">
                <a16:creationId xmlns="" xmlns:a16="http://schemas.microsoft.com/office/drawing/2014/main" id="{43466AD6-405D-4AF1-9F33-0C2CBA797644}"/>
              </a:ext>
            </a:extLst>
          </p:cNvPr>
          <p:cNvGrpSpPr>
            <a:grpSpLocks/>
          </p:cNvGrpSpPr>
          <p:nvPr/>
        </p:nvGrpSpPr>
        <p:grpSpPr bwMode="auto">
          <a:xfrm>
            <a:off x="3833284" y="-285751"/>
            <a:ext cx="5350716" cy="2206861"/>
            <a:chOff x="0" y="0"/>
            <a:chExt cx="4013066" cy="1655153"/>
          </a:xfrm>
        </p:grpSpPr>
        <p:pic>
          <p:nvPicPr>
            <p:cNvPr id="24588" name="Picture 3">
              <a:extLst>
                <a:ext uri="{FF2B5EF4-FFF2-40B4-BE49-F238E27FC236}">
                  <a16:creationId xmlns="" xmlns:a16="http://schemas.microsoft.com/office/drawing/2014/main" id="{4D1F23EC-7CEF-44D1-A5D5-F0E87C46E7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166818" cy="1400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9" name="TextBox 12">
              <a:extLst>
                <a:ext uri="{FF2B5EF4-FFF2-40B4-BE49-F238E27FC236}">
                  <a16:creationId xmlns="" xmlns:a16="http://schemas.microsoft.com/office/drawing/2014/main" id="{7A054D5F-C421-4BAB-917D-C3D5F6224352}"/>
                </a:ext>
              </a:extLst>
            </p:cNvPr>
            <p:cNvSpPr txBox="1">
              <a:spLocks noChangeArrowheads="1"/>
            </p:cNvSpPr>
            <p:nvPr/>
          </p:nvSpPr>
          <p:spPr bwMode="auto">
            <a:xfrm>
              <a:off x="941232" y="477903"/>
              <a:ext cx="3071834" cy="117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1219170" fontAlgn="base">
                <a:spcBef>
                  <a:spcPct val="0"/>
                </a:spcBef>
                <a:spcAft>
                  <a:spcPct val="0"/>
                </a:spcAft>
                <a:buNone/>
              </a:pPr>
              <a:endParaRPr lang="zh-CN" altLang="en-US" b="1" dirty="0">
                <a:solidFill>
                  <a:srgbClr val="000000"/>
                </a:solidFill>
                <a:cs typeface="+mn-ea"/>
                <a:sym typeface="+mn-lt"/>
              </a:endParaRPr>
            </a:p>
            <a:p>
              <a:pPr defTabSz="1219170" fontAlgn="base">
                <a:spcBef>
                  <a:spcPct val="0"/>
                </a:spcBef>
                <a:spcAft>
                  <a:spcPct val="0"/>
                </a:spcAft>
                <a:buNone/>
              </a:pPr>
              <a:endParaRPr lang="zh-CN" altLang="en-US" b="1" dirty="0"/>
            </a:p>
            <a:p>
              <a:pPr defTabSz="1219170" fontAlgn="base">
                <a:spcBef>
                  <a:spcPct val="0"/>
                </a:spcBef>
                <a:spcAft>
                  <a:spcPct val="0"/>
                </a:spcAft>
                <a:buNone/>
              </a:pPr>
              <a:endParaRPr lang="zh-CN" altLang="en-US" dirty="0">
                <a:solidFill>
                  <a:srgbClr val="000000"/>
                </a:solidFill>
                <a:latin typeface="+mn-lt"/>
                <a:ea typeface="+mn-ea"/>
                <a:cs typeface="+mn-ea"/>
                <a:sym typeface="+mn-lt"/>
              </a:endParaRPr>
            </a:p>
          </p:txBody>
        </p:sp>
      </p:grpSp>
      <p:sp>
        <p:nvSpPr>
          <p:cNvPr id="2" name="矩形 1"/>
          <p:cNvSpPr/>
          <p:nvPr/>
        </p:nvSpPr>
        <p:spPr>
          <a:xfrm>
            <a:off x="578498" y="1140287"/>
            <a:ext cx="10851502" cy="7232749"/>
          </a:xfrm>
          <a:prstGeom prst="rect">
            <a:avLst/>
          </a:prstGeom>
        </p:spPr>
        <p:txBody>
          <a:bodyPr wrap="square">
            <a:spAutoFit/>
          </a:bodyPr>
          <a:lstStyle/>
          <a:p>
            <a:r>
              <a:rPr lang="zh-CN" altLang="en-US" sz="2400" b="1" dirty="0"/>
              <a:t>实践中存在的问题 </a:t>
            </a:r>
            <a:endParaRPr lang="en-US" altLang="zh-CN" sz="2400" b="1" dirty="0" smtClean="0"/>
          </a:p>
          <a:p>
            <a:r>
              <a:rPr lang="en-US" altLang="zh-CN" sz="2000" dirty="0"/>
              <a:t>GAN </a:t>
            </a:r>
            <a:r>
              <a:rPr lang="zh-CN" altLang="en-US" sz="2000" dirty="0"/>
              <a:t>在实践中存在两个问题： </a:t>
            </a:r>
          </a:p>
          <a:p>
            <a:r>
              <a:rPr lang="zh-CN" altLang="en-US" sz="2000" dirty="0"/>
              <a:t>其一，</a:t>
            </a:r>
            <a:r>
              <a:rPr lang="en-US" altLang="zh-CN" sz="2000" dirty="0"/>
              <a:t>GAN </a:t>
            </a:r>
            <a:r>
              <a:rPr lang="zh-CN" altLang="en-US" sz="2000" dirty="0"/>
              <a:t>提出者 </a:t>
            </a:r>
            <a:r>
              <a:rPr lang="en-US" altLang="zh-CN" sz="2000" dirty="0"/>
              <a:t>Ian </a:t>
            </a:r>
            <a:r>
              <a:rPr lang="en-US" altLang="zh-CN" sz="2000" dirty="0" err="1"/>
              <a:t>Goodfellow</a:t>
            </a:r>
            <a:r>
              <a:rPr lang="en-US" altLang="zh-CN" sz="2000" dirty="0"/>
              <a:t> </a:t>
            </a:r>
            <a:r>
              <a:rPr lang="zh-CN" altLang="en-US" sz="2000" dirty="0"/>
              <a:t>在理论中虽然证明了 </a:t>
            </a:r>
            <a:r>
              <a:rPr lang="en-US" altLang="zh-CN" sz="2000" dirty="0"/>
              <a:t>GAN </a:t>
            </a:r>
            <a:r>
              <a:rPr lang="zh-CN" altLang="en-US" sz="2000" dirty="0"/>
              <a:t>是可以达到纳什均衡的。可是我们在实际实现中，我们是在参数空间优化，而非函数空间，这导致理论上的保证在实践中是不成立的。 </a:t>
            </a:r>
          </a:p>
          <a:p>
            <a:r>
              <a:rPr lang="zh-CN" altLang="en-US" sz="2000" dirty="0" smtClean="0"/>
              <a:t>其二</a:t>
            </a:r>
            <a:r>
              <a:rPr lang="zh-CN" altLang="en-US" sz="2000" dirty="0"/>
              <a:t>，</a:t>
            </a:r>
            <a:r>
              <a:rPr lang="en-US" altLang="zh-CN" sz="2000" dirty="0"/>
              <a:t>GAN </a:t>
            </a:r>
            <a:r>
              <a:rPr lang="zh-CN" altLang="en-US" sz="2000" dirty="0"/>
              <a:t>的优化目标是一个极小极大（</a:t>
            </a:r>
            <a:r>
              <a:rPr lang="en-US" altLang="zh-CN" sz="2000" dirty="0" err="1"/>
              <a:t>minmax</a:t>
            </a:r>
            <a:r>
              <a:rPr lang="zh-CN" altLang="en-US" sz="2000" dirty="0"/>
              <a:t>）问题，即，也就是说，优化生成器的时候</a:t>
            </a:r>
            <a:r>
              <a:rPr lang="zh-CN" altLang="en-US" sz="2000" dirty="0" smtClean="0"/>
              <a:t>，是要最小化。</a:t>
            </a:r>
            <a:r>
              <a:rPr lang="zh-CN" altLang="en-US" sz="2000" dirty="0"/>
              <a:t>可是我们是迭代优化的，要保证 </a:t>
            </a:r>
            <a:r>
              <a:rPr lang="en-US" altLang="zh-CN" sz="2000" dirty="0"/>
              <a:t>V(G,D) </a:t>
            </a:r>
            <a:r>
              <a:rPr lang="zh-CN" altLang="en-US" sz="2000" dirty="0"/>
              <a:t>最大化，就需要迭代非常多次，这就导致训练时间很长</a:t>
            </a:r>
            <a:r>
              <a:rPr lang="zh-CN" altLang="en-US" sz="2000" dirty="0" smtClean="0"/>
              <a:t>。</a:t>
            </a:r>
            <a:endParaRPr lang="zh-CN" altLang="en-US" sz="2000" dirty="0"/>
          </a:p>
          <a:p>
            <a:r>
              <a:rPr lang="zh-CN" altLang="en-US" sz="2000" dirty="0"/>
              <a:t>如果我们只迭代一次判别器，然后迭代一次生成器，不断循环迭代。这样原先的极小极大问题，就容易变成极大极小（</a:t>
            </a:r>
            <a:r>
              <a:rPr lang="en-US" altLang="zh-CN" sz="2000" dirty="0" err="1"/>
              <a:t>maxmin</a:t>
            </a:r>
            <a:r>
              <a:rPr lang="zh-CN" altLang="en-US" sz="2000" dirty="0"/>
              <a:t>）问题，可二者是不一样的，即</a:t>
            </a:r>
            <a:r>
              <a:rPr lang="zh-CN" altLang="en-US" sz="2000" dirty="0" smtClean="0"/>
              <a:t>：</a:t>
            </a:r>
            <a:endParaRPr lang="en-US" altLang="zh-CN" sz="2000" dirty="0" smtClean="0"/>
          </a:p>
          <a:p>
            <a:endParaRPr lang="en-US" altLang="zh-CN" sz="2000" dirty="0"/>
          </a:p>
          <a:p>
            <a:endParaRPr lang="en-US" altLang="zh-CN" sz="2000" dirty="0" smtClean="0"/>
          </a:p>
          <a:p>
            <a:endParaRPr lang="zh-CN" altLang="en-US" sz="2000" dirty="0"/>
          </a:p>
          <a:p>
            <a:endParaRPr lang="en-US" altLang="zh-CN" sz="2000" dirty="0" smtClean="0"/>
          </a:p>
          <a:p>
            <a:r>
              <a:rPr lang="zh-CN" altLang="en-US" sz="2000" dirty="0" smtClean="0"/>
              <a:t>如果</a:t>
            </a:r>
            <a:r>
              <a:rPr lang="zh-CN" altLang="en-US" sz="2000" dirty="0"/>
              <a:t>变化为极小极大问题，那么迭代就是这样的，生成器先生成一些样本，然后判别器给出错误的判别结果并惩罚生成器，于是生成器调整生成的概率分布。可是这样往往导致生成器变“懒”</a:t>
            </a:r>
            <a:r>
              <a:rPr lang="zh-CN" altLang="en-US" sz="2000" dirty="0" smtClean="0"/>
              <a:t>，         只      只生成</a:t>
            </a:r>
            <a:r>
              <a:rPr lang="zh-CN" altLang="en-US" sz="2000" dirty="0"/>
              <a:t>一些简单的，重复的样本，即缺乏多样性，也叫 </a:t>
            </a:r>
            <a:r>
              <a:rPr lang="en-US" altLang="zh-CN" sz="2000" dirty="0"/>
              <a:t>mode collapse</a:t>
            </a:r>
            <a:r>
              <a:rPr lang="zh-CN" altLang="en-US" sz="2000" dirty="0"/>
              <a:t>。</a:t>
            </a:r>
          </a:p>
          <a:p>
            <a:r>
              <a:rPr lang="zh-CN" altLang="en-US" sz="2400" dirty="0"/>
              <a:t/>
            </a:r>
            <a:br>
              <a:rPr lang="zh-CN" altLang="en-US" sz="2400" dirty="0"/>
            </a:br>
            <a:endParaRPr lang="zh-CN" altLang="en-US" sz="2400" dirty="0"/>
          </a:p>
          <a:p>
            <a:r>
              <a:rPr lang="zh-CN" altLang="en-US" sz="2400" dirty="0"/>
              <a:t/>
            </a:r>
            <a:br>
              <a:rPr lang="zh-CN" altLang="en-US" sz="2400" dirty="0"/>
            </a:br>
            <a:endParaRPr lang="zh-CN" altLang="en-US" sz="2400" dirty="0"/>
          </a:p>
          <a:p>
            <a:endParaRPr lang="en-US" altLang="zh-CN" sz="2400" dirty="0" smtClean="0"/>
          </a:p>
        </p:txBody>
      </p:sp>
      <p:sp>
        <p:nvSpPr>
          <p:cNvPr id="13" name="TextBox 12">
            <a:extLst>
              <a:ext uri="{FF2B5EF4-FFF2-40B4-BE49-F238E27FC236}">
                <a16:creationId xmlns="" xmlns:a16="http://schemas.microsoft.com/office/drawing/2014/main" id="{7A054D5F-C421-4BAB-917D-C3D5F6224352}"/>
              </a:ext>
            </a:extLst>
          </p:cNvPr>
          <p:cNvSpPr txBox="1">
            <a:spLocks noChangeArrowheads="1"/>
          </p:cNvSpPr>
          <p:nvPr/>
        </p:nvSpPr>
        <p:spPr bwMode="auto">
          <a:xfrm>
            <a:off x="5240650" y="204107"/>
            <a:ext cx="4095749"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1219170" fontAlgn="base">
              <a:spcBef>
                <a:spcPct val="0"/>
              </a:spcBef>
              <a:spcAft>
                <a:spcPct val="0"/>
              </a:spcAft>
              <a:buNone/>
            </a:pPr>
            <a:r>
              <a:rPr lang="en-US" altLang="zh-CN" b="1" dirty="0"/>
              <a:t>GAN</a:t>
            </a:r>
            <a:r>
              <a:rPr lang="zh-CN" altLang="en-US" b="1" dirty="0"/>
              <a:t>的训练障碍</a:t>
            </a:r>
          </a:p>
          <a:p>
            <a:pPr defTabSz="1219170" fontAlgn="base">
              <a:spcBef>
                <a:spcPct val="0"/>
              </a:spcBef>
              <a:spcAft>
                <a:spcPct val="0"/>
              </a:spcAft>
              <a:buNone/>
            </a:pPr>
            <a:endParaRPr lang="zh-CN" altLang="en-US" b="1" dirty="0"/>
          </a:p>
          <a:p>
            <a:pPr defTabSz="1219170" fontAlgn="base">
              <a:spcBef>
                <a:spcPct val="0"/>
              </a:spcBef>
              <a:spcAft>
                <a:spcPct val="0"/>
              </a:spcAft>
              <a:buNone/>
            </a:pPr>
            <a:endParaRPr lang="zh-CN" altLang="en-US" dirty="0">
              <a:solidFill>
                <a:srgbClr val="000000"/>
              </a:solidFill>
              <a:latin typeface="+mn-lt"/>
              <a:ea typeface="+mn-ea"/>
              <a:cs typeface="+mn-ea"/>
              <a:sym typeface="+mn-lt"/>
            </a:endParaRPr>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8499" y="4405994"/>
            <a:ext cx="6057900" cy="1028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76916782"/>
      </p:ext>
    </p:extLst>
  </p:cSld>
  <p:clrMapOvr>
    <a:masterClrMapping/>
  </p:clrMapOvr>
  <p:transition spd="slow">
    <p:split orient="ver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mg-blog.csdn.net/20170521132113990?watermark/2/text/aHR0cDovL2Jsb2cuY3Nkbi5uZXQvU1BBUktLS0s=/font/5a6L5L2T/fontsize/400/fill/I0JBQkFCMA==/dissolve/70/gravity/SouthEa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14" y="0"/>
            <a:ext cx="12008498" cy="6783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2653897"/>
      </p:ext>
    </p:extLst>
  </p:cSld>
  <p:clrMapOvr>
    <a:masterClrMapping/>
  </p:clrMapOvr>
  <p:transition spd="slow">
    <p:split orient="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3">
            <a:extLst>
              <a:ext uri="{FF2B5EF4-FFF2-40B4-BE49-F238E27FC236}">
                <a16:creationId xmlns="" xmlns:a16="http://schemas.microsoft.com/office/drawing/2014/main" id="{7AE8706D-23A6-4A10-963D-0F628FF109E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500" y="160867"/>
            <a:ext cx="1422400" cy="1458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9" name="Picture 3">
            <a:extLst>
              <a:ext uri="{FF2B5EF4-FFF2-40B4-BE49-F238E27FC236}">
                <a16:creationId xmlns="" xmlns:a16="http://schemas.microsoft.com/office/drawing/2014/main" id="{18F74201-C683-487D-9FD7-1565698DB27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200000">
            <a:off x="208492" y="5220759"/>
            <a:ext cx="1422400" cy="1458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0" name="Picture 3">
            <a:extLst>
              <a:ext uri="{FF2B5EF4-FFF2-40B4-BE49-F238E27FC236}">
                <a16:creationId xmlns="" xmlns:a16="http://schemas.microsoft.com/office/drawing/2014/main" id="{317D7686-1E86-49B2-B277-CFBB6195747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10561109" y="172509"/>
            <a:ext cx="1422400" cy="1458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3">
            <a:extLst>
              <a:ext uri="{FF2B5EF4-FFF2-40B4-BE49-F238E27FC236}">
                <a16:creationId xmlns="" xmlns:a16="http://schemas.microsoft.com/office/drawing/2014/main" id="{D22E980D-754E-4638-B45A-3CE56350209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10572751" y="5238751"/>
            <a:ext cx="1422400" cy="1458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87" name="组合 20">
            <a:extLst>
              <a:ext uri="{FF2B5EF4-FFF2-40B4-BE49-F238E27FC236}">
                <a16:creationId xmlns="" xmlns:a16="http://schemas.microsoft.com/office/drawing/2014/main" id="{43466AD6-405D-4AF1-9F33-0C2CBA797644}"/>
              </a:ext>
            </a:extLst>
          </p:cNvPr>
          <p:cNvGrpSpPr>
            <a:grpSpLocks/>
          </p:cNvGrpSpPr>
          <p:nvPr/>
        </p:nvGrpSpPr>
        <p:grpSpPr bwMode="auto">
          <a:xfrm>
            <a:off x="3833284" y="-285751"/>
            <a:ext cx="5350716" cy="2206861"/>
            <a:chOff x="0" y="0"/>
            <a:chExt cx="4013066" cy="1655153"/>
          </a:xfrm>
        </p:grpSpPr>
        <p:pic>
          <p:nvPicPr>
            <p:cNvPr id="24588" name="Picture 3">
              <a:extLst>
                <a:ext uri="{FF2B5EF4-FFF2-40B4-BE49-F238E27FC236}">
                  <a16:creationId xmlns="" xmlns:a16="http://schemas.microsoft.com/office/drawing/2014/main" id="{4D1F23EC-7CEF-44D1-A5D5-F0E87C46E7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166818" cy="1400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9" name="TextBox 12">
              <a:extLst>
                <a:ext uri="{FF2B5EF4-FFF2-40B4-BE49-F238E27FC236}">
                  <a16:creationId xmlns="" xmlns:a16="http://schemas.microsoft.com/office/drawing/2014/main" id="{7A054D5F-C421-4BAB-917D-C3D5F6224352}"/>
                </a:ext>
              </a:extLst>
            </p:cNvPr>
            <p:cNvSpPr txBox="1">
              <a:spLocks noChangeArrowheads="1"/>
            </p:cNvSpPr>
            <p:nvPr/>
          </p:nvSpPr>
          <p:spPr bwMode="auto">
            <a:xfrm>
              <a:off x="941232" y="477903"/>
              <a:ext cx="3071834" cy="117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1219170" fontAlgn="base">
                <a:spcBef>
                  <a:spcPct val="0"/>
                </a:spcBef>
                <a:spcAft>
                  <a:spcPct val="0"/>
                </a:spcAft>
                <a:buNone/>
              </a:pPr>
              <a:endParaRPr lang="zh-CN" altLang="en-US" b="1" dirty="0">
                <a:solidFill>
                  <a:srgbClr val="000000"/>
                </a:solidFill>
                <a:cs typeface="+mn-ea"/>
                <a:sym typeface="+mn-lt"/>
              </a:endParaRPr>
            </a:p>
            <a:p>
              <a:pPr defTabSz="1219170" fontAlgn="base">
                <a:spcBef>
                  <a:spcPct val="0"/>
                </a:spcBef>
                <a:spcAft>
                  <a:spcPct val="0"/>
                </a:spcAft>
                <a:buNone/>
              </a:pPr>
              <a:endParaRPr lang="zh-CN" altLang="en-US" b="1" dirty="0"/>
            </a:p>
            <a:p>
              <a:pPr defTabSz="1219170" fontAlgn="base">
                <a:spcBef>
                  <a:spcPct val="0"/>
                </a:spcBef>
                <a:spcAft>
                  <a:spcPct val="0"/>
                </a:spcAft>
                <a:buNone/>
              </a:pPr>
              <a:endParaRPr lang="zh-CN" altLang="en-US" dirty="0">
                <a:solidFill>
                  <a:srgbClr val="000000"/>
                </a:solidFill>
                <a:latin typeface="+mn-lt"/>
                <a:ea typeface="+mn-ea"/>
                <a:cs typeface="+mn-ea"/>
                <a:sym typeface="+mn-lt"/>
              </a:endParaRPr>
            </a:p>
          </p:txBody>
        </p:sp>
      </p:grpSp>
      <p:sp>
        <p:nvSpPr>
          <p:cNvPr id="2" name="矩形 1"/>
          <p:cNvSpPr/>
          <p:nvPr/>
        </p:nvSpPr>
        <p:spPr>
          <a:xfrm>
            <a:off x="578498" y="1140287"/>
            <a:ext cx="10851502" cy="5078313"/>
          </a:xfrm>
          <a:prstGeom prst="rect">
            <a:avLst/>
          </a:prstGeom>
        </p:spPr>
        <p:txBody>
          <a:bodyPr wrap="square">
            <a:spAutoFit/>
          </a:bodyPr>
          <a:lstStyle/>
          <a:p>
            <a:r>
              <a:rPr lang="zh-CN" altLang="en-US" sz="2000" dirty="0"/>
              <a:t>如上所述，</a:t>
            </a:r>
            <a:r>
              <a:rPr lang="en-US" altLang="zh-CN" sz="2000" dirty="0"/>
              <a:t>GAN </a:t>
            </a:r>
            <a:r>
              <a:rPr lang="zh-CN" altLang="en-US" sz="2000" dirty="0"/>
              <a:t>在理论上和实践上存在三个大问题，导致训练过程十分不稳定，且存在 </a:t>
            </a:r>
            <a:r>
              <a:rPr lang="en-US" altLang="zh-CN" sz="2000" dirty="0"/>
              <a:t>mode collapse </a:t>
            </a:r>
            <a:r>
              <a:rPr lang="zh-CN" altLang="en-US" sz="2000" dirty="0"/>
              <a:t>的问题。为了改善上述情况，可以使用以下技巧稳定训练： </a:t>
            </a:r>
            <a:endParaRPr lang="en-US" altLang="zh-CN" sz="2000" dirty="0" smtClean="0"/>
          </a:p>
          <a:p>
            <a:endParaRPr lang="zh-CN" altLang="en-US" sz="2000" dirty="0"/>
          </a:p>
          <a:p>
            <a:r>
              <a:rPr lang="en-US" altLang="zh-CN" sz="2000" b="1" dirty="0"/>
              <a:t>Feature matching</a:t>
            </a:r>
            <a:r>
              <a:rPr lang="zh-CN" altLang="en-US" sz="2000" b="1" dirty="0"/>
              <a:t>：</a:t>
            </a:r>
            <a:r>
              <a:rPr lang="zh-CN" altLang="en-US" sz="2000" dirty="0"/>
              <a:t>方法很简单，使用判别器某一层的特征替换原始 </a:t>
            </a:r>
            <a:r>
              <a:rPr lang="en-US" altLang="zh-CN" sz="2000" dirty="0"/>
              <a:t>GAN Loss </a:t>
            </a:r>
            <a:r>
              <a:rPr lang="zh-CN" altLang="en-US" sz="2000" dirty="0"/>
              <a:t>中的输出。即最小化：生成图片通过判别器的特征和真实图片通过判别器得到的特征之间的距离。 </a:t>
            </a:r>
            <a:endParaRPr lang="en-US" altLang="zh-CN" sz="2000" dirty="0" smtClean="0"/>
          </a:p>
          <a:p>
            <a:endParaRPr lang="zh-CN" altLang="en-US" sz="2000" dirty="0"/>
          </a:p>
          <a:p>
            <a:r>
              <a:rPr lang="zh-CN" altLang="en-US" sz="2000" b="1" dirty="0"/>
              <a:t>标签平滑：</a:t>
            </a:r>
            <a:r>
              <a:rPr lang="en-US" altLang="zh-CN" sz="2000" dirty="0"/>
              <a:t>GAN </a:t>
            </a:r>
            <a:r>
              <a:rPr lang="zh-CN" altLang="en-US" sz="2000" dirty="0"/>
              <a:t>训练中的标签非 </a:t>
            </a:r>
            <a:r>
              <a:rPr lang="en-US" altLang="zh-CN" sz="2000" dirty="0"/>
              <a:t>0 </a:t>
            </a:r>
            <a:r>
              <a:rPr lang="zh-CN" altLang="en-US" sz="2000" dirty="0"/>
              <a:t>即 </a:t>
            </a:r>
            <a:r>
              <a:rPr lang="en-US" altLang="zh-CN" sz="2000" dirty="0"/>
              <a:t>1</a:t>
            </a:r>
            <a:r>
              <a:rPr lang="zh-CN" altLang="en-US" sz="2000" dirty="0"/>
              <a:t>，这使得判别器预测出来的 </a:t>
            </a:r>
            <a:r>
              <a:rPr lang="en-US" altLang="zh-CN" sz="2000" dirty="0"/>
              <a:t>confidence </a:t>
            </a:r>
            <a:r>
              <a:rPr lang="zh-CN" altLang="en-US" sz="2000" dirty="0"/>
              <a:t>倾向于更高的值。使用标签平滑可以缓解该问题。具体来说，就是把标签 </a:t>
            </a:r>
            <a:r>
              <a:rPr lang="en-US" altLang="zh-CN" sz="2000" dirty="0"/>
              <a:t>1 </a:t>
            </a:r>
            <a:r>
              <a:rPr lang="zh-CN" altLang="en-US" sz="2000" dirty="0"/>
              <a:t>替换为 </a:t>
            </a:r>
            <a:r>
              <a:rPr lang="en-US" altLang="zh-CN" sz="2000" dirty="0"/>
              <a:t>0.8~1.0 </a:t>
            </a:r>
            <a:r>
              <a:rPr lang="zh-CN" altLang="en-US" sz="2000" dirty="0"/>
              <a:t>之间的随机数</a:t>
            </a:r>
            <a:r>
              <a:rPr lang="zh-CN" altLang="en-US" sz="2000" dirty="0" smtClean="0"/>
              <a:t>。</a:t>
            </a:r>
            <a:endParaRPr lang="en-US" altLang="zh-CN" sz="2000" dirty="0" smtClean="0"/>
          </a:p>
          <a:p>
            <a:r>
              <a:rPr lang="zh-CN" altLang="en-US" sz="2000" dirty="0"/>
              <a:t> </a:t>
            </a:r>
          </a:p>
          <a:p>
            <a:r>
              <a:rPr lang="zh-CN" altLang="en-US" sz="2000" b="1" dirty="0" smtClean="0"/>
              <a:t>谱</a:t>
            </a:r>
            <a:r>
              <a:rPr lang="zh-CN" altLang="en-US" sz="2000" b="1" dirty="0"/>
              <a:t>归一化：</a:t>
            </a:r>
            <a:r>
              <a:rPr lang="en-US" altLang="zh-CN" sz="2000" dirty="0"/>
              <a:t>WGAN </a:t>
            </a:r>
            <a:r>
              <a:rPr lang="zh-CN" altLang="en-US" sz="2000" dirty="0"/>
              <a:t>和 </a:t>
            </a:r>
            <a:r>
              <a:rPr lang="en-US" altLang="zh-CN" sz="2000" dirty="0"/>
              <a:t>Improve WGAN </a:t>
            </a:r>
            <a:r>
              <a:rPr lang="zh-CN" altLang="en-US" sz="2000" dirty="0"/>
              <a:t>通过施加 </a:t>
            </a:r>
            <a:r>
              <a:rPr lang="en-US" altLang="zh-CN" sz="2000" dirty="0"/>
              <a:t>Lipschitz </a:t>
            </a:r>
            <a:r>
              <a:rPr lang="zh-CN" altLang="en-US" sz="2000" dirty="0"/>
              <a:t>条件来约束优化过程，谱归一化则是对判别器的每一层都施加 </a:t>
            </a:r>
            <a:r>
              <a:rPr lang="en-US" altLang="zh-CN" sz="2000" dirty="0"/>
              <a:t>Lipschitz </a:t>
            </a:r>
            <a:r>
              <a:rPr lang="zh-CN" altLang="en-US" sz="2000" dirty="0"/>
              <a:t>约束，但是谱归一化相比于 </a:t>
            </a:r>
            <a:r>
              <a:rPr lang="en-US" altLang="zh-CN" sz="2000" dirty="0"/>
              <a:t>Improve WGAN </a:t>
            </a:r>
            <a:r>
              <a:rPr lang="zh-CN" altLang="en-US" sz="2000" dirty="0"/>
              <a:t>计算效率要高一些。 </a:t>
            </a:r>
          </a:p>
          <a:p>
            <a:r>
              <a:rPr lang="en-US" altLang="zh-CN" sz="2000" b="1" dirty="0" err="1"/>
              <a:t>PatchGAN</a:t>
            </a:r>
            <a:r>
              <a:rPr lang="zh-CN" altLang="en-US" sz="2000" b="1" dirty="0"/>
              <a:t>：</a:t>
            </a:r>
            <a:r>
              <a:rPr lang="zh-CN" altLang="en-US" sz="2000" dirty="0"/>
              <a:t>准确来说 </a:t>
            </a:r>
            <a:r>
              <a:rPr lang="en-US" altLang="zh-CN" sz="2000" dirty="0" err="1"/>
              <a:t>PatchGAN</a:t>
            </a:r>
            <a:r>
              <a:rPr lang="en-US" altLang="zh-CN" sz="2000" dirty="0"/>
              <a:t> </a:t>
            </a:r>
            <a:r>
              <a:rPr lang="zh-CN" altLang="en-US" sz="2000" dirty="0"/>
              <a:t>并不是用于稳定训练，但这个技术被广泛用于图像翻译当中，</a:t>
            </a:r>
            <a:r>
              <a:rPr lang="en-US" altLang="zh-CN" sz="2000" dirty="0" err="1"/>
              <a:t>PatchGAN</a:t>
            </a:r>
            <a:r>
              <a:rPr lang="en-US" altLang="zh-CN" sz="2000" dirty="0"/>
              <a:t> </a:t>
            </a:r>
            <a:r>
              <a:rPr lang="zh-CN" altLang="en-US" sz="2000" dirty="0"/>
              <a:t>相当于对图像的每一个小 </a:t>
            </a:r>
            <a:r>
              <a:rPr lang="en-US" altLang="zh-CN" sz="2000" dirty="0"/>
              <a:t>Patch </a:t>
            </a:r>
            <a:r>
              <a:rPr lang="zh-CN" altLang="en-US" sz="2000" dirty="0"/>
              <a:t>进行判别，这样可以使得生成器生成更加锐利清晰的边缘。</a:t>
            </a:r>
          </a:p>
          <a:p>
            <a:endParaRPr lang="en-US" altLang="zh-CN" sz="2400" dirty="0" smtClean="0"/>
          </a:p>
        </p:txBody>
      </p:sp>
      <p:sp>
        <p:nvSpPr>
          <p:cNvPr id="13" name="TextBox 12">
            <a:extLst>
              <a:ext uri="{FF2B5EF4-FFF2-40B4-BE49-F238E27FC236}">
                <a16:creationId xmlns="" xmlns:a16="http://schemas.microsoft.com/office/drawing/2014/main" id="{7A054D5F-C421-4BAB-917D-C3D5F6224352}"/>
              </a:ext>
            </a:extLst>
          </p:cNvPr>
          <p:cNvSpPr txBox="1">
            <a:spLocks noChangeArrowheads="1"/>
          </p:cNvSpPr>
          <p:nvPr/>
        </p:nvSpPr>
        <p:spPr bwMode="auto">
          <a:xfrm>
            <a:off x="5240650" y="204107"/>
            <a:ext cx="4095749"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1219170" fontAlgn="base">
              <a:spcBef>
                <a:spcPct val="0"/>
              </a:spcBef>
              <a:spcAft>
                <a:spcPct val="0"/>
              </a:spcAft>
              <a:buNone/>
            </a:pPr>
            <a:r>
              <a:rPr lang="zh-CN" altLang="en-US" b="1" dirty="0"/>
              <a:t>稳定</a:t>
            </a:r>
            <a:r>
              <a:rPr lang="en-US" altLang="zh-CN" b="1" dirty="0"/>
              <a:t>GAN</a:t>
            </a:r>
            <a:r>
              <a:rPr lang="zh-CN" altLang="en-US" b="1" dirty="0"/>
              <a:t>训练的技巧</a:t>
            </a:r>
          </a:p>
          <a:p>
            <a:pPr defTabSz="1219170" fontAlgn="base">
              <a:spcBef>
                <a:spcPct val="0"/>
              </a:spcBef>
              <a:spcAft>
                <a:spcPct val="0"/>
              </a:spcAft>
              <a:buNone/>
            </a:pPr>
            <a:endParaRPr lang="zh-CN" altLang="en-US" dirty="0">
              <a:solidFill>
                <a:srgbClr val="000000"/>
              </a:solidFill>
              <a:latin typeface="+mn-lt"/>
              <a:ea typeface="+mn-ea"/>
              <a:cs typeface="+mn-ea"/>
              <a:sym typeface="+mn-lt"/>
            </a:endParaRPr>
          </a:p>
        </p:txBody>
      </p:sp>
    </p:spTree>
    <p:extLst>
      <p:ext uri="{BB962C8B-B14F-4D97-AF65-F5344CB8AC3E}">
        <p14:creationId xmlns:p14="http://schemas.microsoft.com/office/powerpoint/2010/main" val="1776916782"/>
      </p:ext>
    </p:extLst>
  </p:cSld>
  <p:clrMapOvr>
    <a:masterClrMapping/>
  </p:clrMapOvr>
  <p:transition spd="slow">
    <p:split orient="ver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5602" name="图片 6" descr=" er.png">
            <a:extLst>
              <a:ext uri="{FF2B5EF4-FFF2-40B4-BE49-F238E27FC236}">
                <a16:creationId xmlns="" xmlns:a16="http://schemas.microsoft.com/office/drawing/2014/main" id="{698ABEF5-4A57-41D3-8A02-F4D3D2D658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9251" y="1519768"/>
            <a:ext cx="1236133" cy="2072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 name="Picture 2">
            <a:extLst>
              <a:ext uri="{FF2B5EF4-FFF2-40B4-BE49-F238E27FC236}">
                <a16:creationId xmlns="" xmlns:a16="http://schemas.microsoft.com/office/drawing/2014/main" id="{41C38D93-42A6-4431-BC43-3DD7B24514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1" y="3714752"/>
            <a:ext cx="952500" cy="527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3">
            <a:extLst>
              <a:ext uri="{FF2B5EF4-FFF2-40B4-BE49-F238E27FC236}">
                <a16:creationId xmlns="" xmlns:a16="http://schemas.microsoft.com/office/drawing/2014/main" id="{D7D64FFB-F05B-4E7C-A3C5-021537C0E675}"/>
              </a:ext>
            </a:extLst>
          </p:cNvPr>
          <p:cNvSpPr txBox="1">
            <a:spLocks noChangeArrowheads="1"/>
          </p:cNvSpPr>
          <p:nvPr/>
        </p:nvSpPr>
        <p:spPr bwMode="auto">
          <a:xfrm>
            <a:off x="3238501" y="4459818"/>
            <a:ext cx="6286500" cy="1426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1219170" fontAlgn="base">
              <a:spcBef>
                <a:spcPct val="0"/>
              </a:spcBef>
              <a:spcAft>
                <a:spcPct val="0"/>
              </a:spcAft>
              <a:buNone/>
            </a:pPr>
            <a:r>
              <a:rPr lang="en-US" altLang="zh-CN" sz="4400" dirty="0">
                <a:solidFill>
                  <a:srgbClr val="FFFFFF"/>
                </a:solidFill>
                <a:cs typeface="+mn-ea"/>
                <a:sym typeface="+mn-lt"/>
              </a:rPr>
              <a:t>GNA</a:t>
            </a:r>
            <a:r>
              <a:rPr lang="zh-CN" altLang="en-US" sz="4400" dirty="0">
                <a:solidFill>
                  <a:srgbClr val="FFFFFF"/>
                </a:solidFill>
                <a:cs typeface="+mn-ea"/>
                <a:sym typeface="+mn-lt"/>
              </a:rPr>
              <a:t>应用</a:t>
            </a:r>
          </a:p>
          <a:p>
            <a:pPr algn="ctr" defTabSz="1219170" fontAlgn="base">
              <a:spcBef>
                <a:spcPct val="0"/>
              </a:spcBef>
              <a:spcAft>
                <a:spcPct val="0"/>
              </a:spcAft>
              <a:buNone/>
            </a:pPr>
            <a:endParaRPr lang="zh-CN" altLang="en-US" sz="4267" b="1" dirty="0">
              <a:solidFill>
                <a:srgbClr val="FFFFFF"/>
              </a:solidFill>
              <a:latin typeface="+mn-lt"/>
              <a:ea typeface="+mn-ea"/>
              <a:cs typeface="+mn-ea"/>
              <a:sym typeface="+mn-lt"/>
            </a:endParaRPr>
          </a:p>
        </p:txBody>
      </p:sp>
    </p:spTree>
    <p:extLst>
      <p:ext uri="{BB962C8B-B14F-4D97-AF65-F5344CB8AC3E}">
        <p14:creationId xmlns:p14="http://schemas.microsoft.com/office/powerpoint/2010/main" val="113354173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5602"/>
                                        </p:tgtEl>
                                        <p:attrNameLst>
                                          <p:attrName>style.visibility</p:attrName>
                                        </p:attrNameLst>
                                      </p:cBhvr>
                                      <p:to>
                                        <p:strVal val="visible"/>
                                      </p:to>
                                    </p:set>
                                    <p:animEffect transition="in" filter="wipe(up)">
                                      <p:cBhvr>
                                        <p:cTn id="7" dur="500"/>
                                        <p:tgtEl>
                                          <p:spTgt spid="2560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5603"/>
                                        </p:tgtEl>
                                        <p:attrNameLst>
                                          <p:attrName>style.visibility</p:attrName>
                                        </p:attrNameLst>
                                      </p:cBhvr>
                                      <p:to>
                                        <p:strVal val="visible"/>
                                      </p:to>
                                    </p:set>
                                    <p:animEffect transition="in" filter="fade">
                                      <p:cBhvr>
                                        <p:cTn id="11" dur="1000"/>
                                        <p:tgtEl>
                                          <p:spTgt spid="25603"/>
                                        </p:tgtEl>
                                      </p:cBhvr>
                                    </p:animEffect>
                                    <p:anim calcmode="lin" valueType="num">
                                      <p:cBhvr>
                                        <p:cTn id="12" dur="1000" fill="hold"/>
                                        <p:tgtEl>
                                          <p:spTgt spid="25603"/>
                                        </p:tgtEl>
                                        <p:attrNameLst>
                                          <p:attrName>ppt_x</p:attrName>
                                        </p:attrNameLst>
                                      </p:cBhvr>
                                      <p:tavLst>
                                        <p:tav tm="0">
                                          <p:val>
                                            <p:strVal val="#ppt_x"/>
                                          </p:val>
                                        </p:tav>
                                        <p:tav tm="100000">
                                          <p:val>
                                            <p:strVal val="#ppt_x"/>
                                          </p:val>
                                        </p:tav>
                                      </p:tavLst>
                                    </p:anim>
                                    <p:anim calcmode="lin" valueType="num">
                                      <p:cBhvr>
                                        <p:cTn id="13" dur="1000" fill="hold"/>
                                        <p:tgtEl>
                                          <p:spTgt spid="2560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25604"/>
                                        </p:tgtEl>
                                        <p:attrNameLst>
                                          <p:attrName>style.visibility</p:attrName>
                                        </p:attrNameLst>
                                      </p:cBhvr>
                                      <p:to>
                                        <p:strVal val="visible"/>
                                      </p:to>
                                    </p:set>
                                    <p:animEffect transition="in" filter="fade">
                                      <p:cBhvr>
                                        <p:cTn id="17" dur="1000"/>
                                        <p:tgtEl>
                                          <p:spTgt spid="25604"/>
                                        </p:tgtEl>
                                      </p:cBhvr>
                                    </p:animEffect>
                                    <p:anim calcmode="lin" valueType="num">
                                      <p:cBhvr>
                                        <p:cTn id="18" dur="1000" fill="hold"/>
                                        <p:tgtEl>
                                          <p:spTgt spid="25604"/>
                                        </p:tgtEl>
                                        <p:attrNameLst>
                                          <p:attrName>ppt_x</p:attrName>
                                        </p:attrNameLst>
                                      </p:cBhvr>
                                      <p:tavLst>
                                        <p:tav tm="0">
                                          <p:val>
                                            <p:strVal val="#ppt_x"/>
                                          </p:val>
                                        </p:tav>
                                        <p:tav tm="100000">
                                          <p:val>
                                            <p:strVal val="#ppt_x"/>
                                          </p:val>
                                        </p:tav>
                                      </p:tavLst>
                                    </p:anim>
                                    <p:anim calcmode="lin" valueType="num">
                                      <p:cBhvr>
                                        <p:cTn id="19" dur="1000" fill="hold"/>
                                        <p:tgtEl>
                                          <p:spTgt spid="256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089" y="505862"/>
            <a:ext cx="5732495" cy="605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9584" y="296312"/>
            <a:ext cx="5877055" cy="626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9280435"/>
      </p:ext>
    </p:extLst>
  </p:cSld>
  <p:clrMapOvr>
    <a:masterClrMapping/>
  </p:clrMapOvr>
  <p:transition spd="slow">
    <p:split orient="ver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0150" y="433388"/>
            <a:ext cx="9791700" cy="599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2998839"/>
      </p:ext>
    </p:extLst>
  </p:cSld>
  <p:clrMapOvr>
    <a:masterClrMapping/>
  </p:clrMapOvr>
  <p:transition spd="slow">
    <p:split orient="ver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5863" y="433485"/>
            <a:ext cx="9820275" cy="5524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38005810"/>
      </p:ext>
    </p:extLst>
  </p:cSld>
  <p:clrMapOvr>
    <a:masterClrMapping/>
  </p:clrMapOvr>
  <p:transition spd="slow">
    <p:split orient="ver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569167"/>
            <a:ext cx="9296400" cy="54770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77873016"/>
      </p:ext>
    </p:extLst>
  </p:cSld>
  <p:clrMapOvr>
    <a:masterClrMapping/>
  </p:clrMapOvr>
  <p:transition spd="slow">
    <p:split orient="ver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8263" y="1019175"/>
            <a:ext cx="9515475" cy="4819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77873016"/>
      </p:ext>
    </p:extLst>
  </p:cSld>
  <p:clrMapOvr>
    <a:masterClrMapping/>
  </p:clrMapOvr>
  <p:transition spd="slow">
    <p:split orient="ver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3950" y="771525"/>
            <a:ext cx="9944100" cy="5314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38005810"/>
      </p:ext>
    </p:extLst>
  </p:cSld>
  <p:clrMapOvr>
    <a:masterClrMapping/>
  </p:clrMapOvr>
  <p:transition spd="slow">
    <p:split orient="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13" name="组合 10">
            <a:extLst>
              <a:ext uri="{FF2B5EF4-FFF2-40B4-BE49-F238E27FC236}">
                <a16:creationId xmlns="" xmlns:a16="http://schemas.microsoft.com/office/drawing/2014/main" id="{97D718B1-809E-4C88-988F-56395F634A2B}"/>
              </a:ext>
            </a:extLst>
          </p:cNvPr>
          <p:cNvGrpSpPr>
            <a:grpSpLocks/>
          </p:cNvGrpSpPr>
          <p:nvPr/>
        </p:nvGrpSpPr>
        <p:grpSpPr bwMode="auto">
          <a:xfrm>
            <a:off x="6630249" y="2842612"/>
            <a:ext cx="857251" cy="670549"/>
            <a:chOff x="35562" y="421384"/>
            <a:chExt cx="642942" cy="503809"/>
          </a:xfrm>
        </p:grpSpPr>
        <p:pic>
          <p:nvPicPr>
            <p:cNvPr id="17432" name="图片 11" descr="未标题-1.png">
              <a:extLst>
                <a:ext uri="{FF2B5EF4-FFF2-40B4-BE49-F238E27FC236}">
                  <a16:creationId xmlns="" xmlns:a16="http://schemas.microsoft.com/office/drawing/2014/main" id="{6BBF83C9-7589-49DF-8DEF-BB092671C7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24" y="421384"/>
              <a:ext cx="500066" cy="503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33" name="TextBox 12">
              <a:extLst>
                <a:ext uri="{FF2B5EF4-FFF2-40B4-BE49-F238E27FC236}">
                  <a16:creationId xmlns="" xmlns:a16="http://schemas.microsoft.com/office/drawing/2014/main" id="{D8943264-098A-4992-B3EC-EA30BCD8ED9B}"/>
                </a:ext>
              </a:extLst>
            </p:cNvPr>
            <p:cNvSpPr txBox="1">
              <a:spLocks noChangeArrowheads="1"/>
            </p:cNvSpPr>
            <p:nvPr/>
          </p:nvSpPr>
          <p:spPr bwMode="auto">
            <a:xfrm>
              <a:off x="35562" y="424211"/>
              <a:ext cx="642942" cy="500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1219170" fontAlgn="base">
                <a:spcBef>
                  <a:spcPct val="0"/>
                </a:spcBef>
                <a:spcAft>
                  <a:spcPct val="0"/>
                </a:spcAft>
                <a:buNone/>
              </a:pPr>
              <a:r>
                <a:rPr lang="zh-CN" altLang="zh-CN" sz="3733" dirty="0">
                  <a:solidFill>
                    <a:srgbClr val="FFFFFF"/>
                  </a:solidFill>
                  <a:latin typeface="+mn-lt"/>
                  <a:ea typeface="+mn-ea"/>
                  <a:cs typeface="+mn-ea"/>
                  <a:sym typeface="+mn-lt"/>
                </a:rPr>
                <a:t>壹</a:t>
              </a:r>
            </a:p>
          </p:txBody>
        </p:sp>
      </p:grpSp>
      <p:grpSp>
        <p:nvGrpSpPr>
          <p:cNvPr id="17414" name="组合 13">
            <a:extLst>
              <a:ext uri="{FF2B5EF4-FFF2-40B4-BE49-F238E27FC236}">
                <a16:creationId xmlns="" xmlns:a16="http://schemas.microsoft.com/office/drawing/2014/main" id="{89AB4375-48A5-46DD-8828-A624E825E19B}"/>
              </a:ext>
            </a:extLst>
          </p:cNvPr>
          <p:cNvGrpSpPr>
            <a:grpSpLocks/>
          </p:cNvGrpSpPr>
          <p:nvPr/>
        </p:nvGrpSpPr>
        <p:grpSpPr bwMode="auto">
          <a:xfrm>
            <a:off x="6631056" y="4157349"/>
            <a:ext cx="856444" cy="671271"/>
            <a:chOff x="-62205" y="0"/>
            <a:chExt cx="642942" cy="503809"/>
          </a:xfrm>
        </p:grpSpPr>
        <p:pic>
          <p:nvPicPr>
            <p:cNvPr id="17430" name="图片 14" descr="未标题-1.png">
              <a:extLst>
                <a:ext uri="{FF2B5EF4-FFF2-40B4-BE49-F238E27FC236}">
                  <a16:creationId xmlns="" xmlns:a16="http://schemas.microsoft.com/office/drawing/2014/main" id="{5856BED4-9D3A-4D5D-A276-C861630649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00066" cy="503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31" name="TextBox 15">
              <a:extLst>
                <a:ext uri="{FF2B5EF4-FFF2-40B4-BE49-F238E27FC236}">
                  <a16:creationId xmlns="" xmlns:a16="http://schemas.microsoft.com/office/drawing/2014/main" id="{A1DC0B87-997D-4BF5-8116-0053EC8D2527}"/>
                </a:ext>
              </a:extLst>
            </p:cNvPr>
            <p:cNvSpPr txBox="1">
              <a:spLocks noChangeArrowheads="1"/>
            </p:cNvSpPr>
            <p:nvPr/>
          </p:nvSpPr>
          <p:spPr bwMode="auto">
            <a:xfrm>
              <a:off x="-62205" y="2824"/>
              <a:ext cx="642942" cy="500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1219170" fontAlgn="base">
                <a:spcBef>
                  <a:spcPct val="0"/>
                </a:spcBef>
                <a:spcAft>
                  <a:spcPct val="0"/>
                </a:spcAft>
                <a:buNone/>
              </a:pPr>
              <a:r>
                <a:rPr lang="zh-CN" altLang="zh-CN" sz="3733" dirty="0">
                  <a:solidFill>
                    <a:srgbClr val="FFFFFF"/>
                  </a:solidFill>
                  <a:latin typeface="+mn-lt"/>
                  <a:ea typeface="+mn-ea"/>
                  <a:cs typeface="+mn-ea"/>
                  <a:sym typeface="+mn-lt"/>
                </a:rPr>
                <a:t>贰</a:t>
              </a:r>
            </a:p>
          </p:txBody>
        </p:sp>
      </p:grpSp>
      <p:pic>
        <p:nvPicPr>
          <p:cNvPr id="17422" name="Picture 2">
            <a:extLst>
              <a:ext uri="{FF2B5EF4-FFF2-40B4-BE49-F238E27FC236}">
                <a16:creationId xmlns="" xmlns:a16="http://schemas.microsoft.com/office/drawing/2014/main" id="{E43E42AA-D153-4315-9551-086083D86A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2" y="2252133"/>
            <a:ext cx="3194049" cy="2980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3" name="Picture 3">
            <a:extLst>
              <a:ext uri="{FF2B5EF4-FFF2-40B4-BE49-F238E27FC236}">
                <a16:creationId xmlns="" xmlns:a16="http://schemas.microsoft.com/office/drawing/2014/main" id="{BED419C4-DC35-46B2-AB72-AA00608ABA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4300" y="2855384"/>
            <a:ext cx="1092200" cy="2173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4">
            <a:extLst>
              <a:ext uri="{FF2B5EF4-FFF2-40B4-BE49-F238E27FC236}">
                <a16:creationId xmlns="" xmlns:a16="http://schemas.microsoft.com/office/drawing/2014/main" id="{902AD11A-E9CC-4780-A8D2-B1B93C75E9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6001" y="4588934"/>
            <a:ext cx="2631017" cy="935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5" name="TextBox 6">
            <a:extLst>
              <a:ext uri="{FF2B5EF4-FFF2-40B4-BE49-F238E27FC236}">
                <a16:creationId xmlns="" xmlns:a16="http://schemas.microsoft.com/office/drawing/2014/main" id="{1FE37275-C9B3-4C93-BE9C-6FAE0BFF3E6F}"/>
              </a:ext>
            </a:extLst>
          </p:cNvPr>
          <p:cNvSpPr txBox="1">
            <a:spLocks noChangeArrowheads="1"/>
          </p:cNvSpPr>
          <p:nvPr/>
        </p:nvSpPr>
        <p:spPr bwMode="auto">
          <a:xfrm>
            <a:off x="2702985" y="1989667"/>
            <a:ext cx="1856316"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1219170" fontAlgn="base">
              <a:spcBef>
                <a:spcPct val="0"/>
              </a:spcBef>
              <a:spcAft>
                <a:spcPct val="0"/>
              </a:spcAft>
              <a:buNone/>
            </a:pPr>
            <a:r>
              <a:rPr lang="zh-CN" altLang="en-US" sz="9600" dirty="0">
                <a:solidFill>
                  <a:srgbClr val="FFFFFF"/>
                </a:solidFill>
                <a:latin typeface="+mn-lt"/>
                <a:ea typeface="+mn-ea"/>
                <a:cs typeface="+mn-ea"/>
                <a:sym typeface="+mn-lt"/>
              </a:rPr>
              <a:t>目</a:t>
            </a:r>
            <a:endParaRPr lang="en-US" altLang="zh-CN" sz="9600" dirty="0">
              <a:solidFill>
                <a:srgbClr val="FFFFFF"/>
              </a:solidFill>
              <a:latin typeface="+mn-lt"/>
              <a:ea typeface="+mn-ea"/>
              <a:cs typeface="+mn-ea"/>
              <a:sym typeface="+mn-lt"/>
            </a:endParaRPr>
          </a:p>
          <a:p>
            <a:pPr defTabSz="1219170" fontAlgn="base">
              <a:spcBef>
                <a:spcPct val="0"/>
              </a:spcBef>
              <a:spcAft>
                <a:spcPct val="0"/>
              </a:spcAft>
              <a:buNone/>
            </a:pPr>
            <a:r>
              <a:rPr lang="zh-CN" altLang="en-US" sz="9600" dirty="0">
                <a:solidFill>
                  <a:srgbClr val="FFFFFF"/>
                </a:solidFill>
                <a:latin typeface="+mn-lt"/>
                <a:ea typeface="+mn-ea"/>
                <a:cs typeface="+mn-ea"/>
                <a:sym typeface="+mn-lt"/>
              </a:rPr>
              <a:t>录</a:t>
            </a:r>
          </a:p>
        </p:txBody>
      </p:sp>
      <p:sp>
        <p:nvSpPr>
          <p:cNvPr id="26" name="TextBox 8">
            <a:extLst>
              <a:ext uri="{FF2B5EF4-FFF2-40B4-BE49-F238E27FC236}">
                <a16:creationId xmlns="" xmlns:a16="http://schemas.microsoft.com/office/drawing/2014/main" id="{257F90EB-8C73-4874-8379-83047298AF3D}"/>
              </a:ext>
            </a:extLst>
          </p:cNvPr>
          <p:cNvSpPr txBox="1">
            <a:spLocks noChangeArrowheads="1"/>
          </p:cNvSpPr>
          <p:nvPr/>
        </p:nvSpPr>
        <p:spPr bwMode="auto">
          <a:xfrm>
            <a:off x="7357882" y="2842612"/>
            <a:ext cx="4202065" cy="666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1219170" fontAlgn="base">
              <a:spcBef>
                <a:spcPct val="0"/>
              </a:spcBef>
              <a:spcAft>
                <a:spcPct val="0"/>
              </a:spcAft>
              <a:buNone/>
            </a:pPr>
            <a:r>
              <a:rPr lang="en-US" altLang="zh-CN" sz="3733" dirty="0" smtClean="0">
                <a:solidFill>
                  <a:srgbClr val="000000"/>
                </a:solidFill>
                <a:latin typeface="+mn-lt"/>
                <a:ea typeface="+mn-ea"/>
                <a:cs typeface="+mn-ea"/>
                <a:sym typeface="+mn-lt"/>
              </a:rPr>
              <a:t>GNA</a:t>
            </a:r>
            <a:r>
              <a:rPr lang="zh-CN" altLang="en-US" sz="3733" dirty="0" smtClean="0">
                <a:solidFill>
                  <a:srgbClr val="000000"/>
                </a:solidFill>
                <a:latin typeface="+mn-lt"/>
                <a:ea typeface="+mn-ea"/>
                <a:cs typeface="+mn-ea"/>
                <a:sym typeface="+mn-lt"/>
              </a:rPr>
              <a:t>基本介绍</a:t>
            </a:r>
            <a:endParaRPr lang="zh-CN" altLang="en-US" sz="3733" dirty="0">
              <a:solidFill>
                <a:srgbClr val="000000"/>
              </a:solidFill>
              <a:latin typeface="+mn-lt"/>
              <a:ea typeface="+mn-ea"/>
              <a:cs typeface="+mn-ea"/>
              <a:sym typeface="+mn-lt"/>
            </a:endParaRPr>
          </a:p>
        </p:txBody>
      </p:sp>
      <p:sp>
        <p:nvSpPr>
          <p:cNvPr id="28" name="TextBox 8">
            <a:extLst>
              <a:ext uri="{FF2B5EF4-FFF2-40B4-BE49-F238E27FC236}">
                <a16:creationId xmlns="" xmlns:a16="http://schemas.microsoft.com/office/drawing/2014/main" id="{257F90EB-8C73-4874-8379-83047298AF3D}"/>
              </a:ext>
            </a:extLst>
          </p:cNvPr>
          <p:cNvSpPr txBox="1">
            <a:spLocks noChangeArrowheads="1"/>
          </p:cNvSpPr>
          <p:nvPr/>
        </p:nvSpPr>
        <p:spPr bwMode="auto">
          <a:xfrm>
            <a:off x="7487500" y="4157349"/>
            <a:ext cx="3333751" cy="666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1219170" fontAlgn="base">
              <a:spcBef>
                <a:spcPct val="0"/>
              </a:spcBef>
              <a:spcAft>
                <a:spcPct val="0"/>
              </a:spcAft>
              <a:buNone/>
            </a:pPr>
            <a:r>
              <a:rPr lang="en-US" altLang="zh-CN" sz="3733" dirty="0">
                <a:solidFill>
                  <a:srgbClr val="000000"/>
                </a:solidFill>
                <a:cs typeface="+mn-ea"/>
                <a:sym typeface="+mn-lt"/>
              </a:rPr>
              <a:t>GNA</a:t>
            </a:r>
            <a:r>
              <a:rPr lang="zh-CN" altLang="en-US" sz="3733" dirty="0">
                <a:solidFill>
                  <a:srgbClr val="000000"/>
                </a:solidFill>
                <a:cs typeface="+mn-ea"/>
                <a:sym typeface="+mn-lt"/>
              </a:rPr>
              <a:t>应用</a:t>
            </a:r>
            <a:endParaRPr lang="zh-CN" altLang="en-US" sz="3733" dirty="0">
              <a:solidFill>
                <a:srgbClr val="000000"/>
              </a:solidFill>
              <a:cs typeface="+mn-ea"/>
              <a:sym typeface="+mn-lt"/>
            </a:endParaRPr>
          </a:p>
        </p:txBody>
      </p:sp>
    </p:spTree>
    <p:extLst>
      <p:ext uri="{BB962C8B-B14F-4D97-AF65-F5344CB8AC3E}">
        <p14:creationId xmlns:p14="http://schemas.microsoft.com/office/powerpoint/2010/main" val="1231725529"/>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7422"/>
                                        </p:tgtEl>
                                        <p:attrNameLst>
                                          <p:attrName>style.visibility</p:attrName>
                                        </p:attrNameLst>
                                      </p:cBhvr>
                                      <p:to>
                                        <p:strVal val="visible"/>
                                      </p:to>
                                    </p:set>
                                    <p:anim calcmode="lin" valueType="num">
                                      <p:cBhvr>
                                        <p:cTn id="7" dur="500" fill="hold"/>
                                        <p:tgtEl>
                                          <p:spTgt spid="17422"/>
                                        </p:tgtEl>
                                        <p:attrNameLst>
                                          <p:attrName>ppt_w</p:attrName>
                                        </p:attrNameLst>
                                      </p:cBhvr>
                                      <p:tavLst>
                                        <p:tav tm="0">
                                          <p:val>
                                            <p:fltVal val="0"/>
                                          </p:val>
                                        </p:tav>
                                        <p:tav tm="100000">
                                          <p:val>
                                            <p:strVal val="#ppt_w"/>
                                          </p:val>
                                        </p:tav>
                                      </p:tavLst>
                                    </p:anim>
                                    <p:anim calcmode="lin" valueType="num">
                                      <p:cBhvr>
                                        <p:cTn id="8" dur="500" fill="hold"/>
                                        <p:tgtEl>
                                          <p:spTgt spid="17422"/>
                                        </p:tgtEl>
                                        <p:attrNameLst>
                                          <p:attrName>ppt_h</p:attrName>
                                        </p:attrNameLst>
                                      </p:cBhvr>
                                      <p:tavLst>
                                        <p:tav tm="0">
                                          <p:val>
                                            <p:fltVal val="0"/>
                                          </p:val>
                                        </p:tav>
                                        <p:tav tm="100000">
                                          <p:val>
                                            <p:strVal val="#ppt_h"/>
                                          </p:val>
                                        </p:tav>
                                      </p:tavLst>
                                    </p:anim>
                                    <p:animEffect transition="in" filter="fade">
                                      <p:cBhvr>
                                        <p:cTn id="9" dur="500"/>
                                        <p:tgtEl>
                                          <p:spTgt spid="1742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7425"/>
                                        </p:tgtEl>
                                        <p:attrNameLst>
                                          <p:attrName>style.visibility</p:attrName>
                                        </p:attrNameLst>
                                      </p:cBhvr>
                                      <p:to>
                                        <p:strVal val="visible"/>
                                      </p:to>
                                    </p:set>
                                    <p:anim calcmode="lin" valueType="num">
                                      <p:cBhvr>
                                        <p:cTn id="12" dur="500" fill="hold"/>
                                        <p:tgtEl>
                                          <p:spTgt spid="17425"/>
                                        </p:tgtEl>
                                        <p:attrNameLst>
                                          <p:attrName>ppt_w</p:attrName>
                                        </p:attrNameLst>
                                      </p:cBhvr>
                                      <p:tavLst>
                                        <p:tav tm="0">
                                          <p:val>
                                            <p:fltVal val="0"/>
                                          </p:val>
                                        </p:tav>
                                        <p:tav tm="100000">
                                          <p:val>
                                            <p:strVal val="#ppt_w"/>
                                          </p:val>
                                        </p:tav>
                                      </p:tavLst>
                                    </p:anim>
                                    <p:anim calcmode="lin" valueType="num">
                                      <p:cBhvr>
                                        <p:cTn id="13" dur="500" fill="hold"/>
                                        <p:tgtEl>
                                          <p:spTgt spid="17425"/>
                                        </p:tgtEl>
                                        <p:attrNameLst>
                                          <p:attrName>ppt_h</p:attrName>
                                        </p:attrNameLst>
                                      </p:cBhvr>
                                      <p:tavLst>
                                        <p:tav tm="0">
                                          <p:val>
                                            <p:fltVal val="0"/>
                                          </p:val>
                                        </p:tav>
                                        <p:tav tm="100000">
                                          <p:val>
                                            <p:strVal val="#ppt_h"/>
                                          </p:val>
                                        </p:tav>
                                      </p:tavLst>
                                    </p:anim>
                                    <p:animEffect transition="in" filter="fade">
                                      <p:cBhvr>
                                        <p:cTn id="14" dur="500"/>
                                        <p:tgtEl>
                                          <p:spTgt spid="17425"/>
                                        </p:tgtEl>
                                      </p:cBhvr>
                                    </p:animEffect>
                                  </p:childTnLst>
                                </p:cTn>
                              </p:par>
                            </p:childTnLst>
                          </p:cTn>
                        </p:par>
                        <p:par>
                          <p:cTn id="15" fill="hold">
                            <p:stCondLst>
                              <p:cond delay="500"/>
                            </p:stCondLst>
                            <p:childTnLst>
                              <p:par>
                                <p:cTn id="16" presetID="22" presetClass="entr" presetSubtype="4" fill="hold" nodeType="afterEffect">
                                  <p:stCondLst>
                                    <p:cond delay="0"/>
                                  </p:stCondLst>
                                  <p:childTnLst>
                                    <p:set>
                                      <p:cBhvr>
                                        <p:cTn id="17" dur="1" fill="hold">
                                          <p:stCondLst>
                                            <p:cond delay="0"/>
                                          </p:stCondLst>
                                        </p:cTn>
                                        <p:tgtEl>
                                          <p:spTgt spid="17424"/>
                                        </p:tgtEl>
                                        <p:attrNameLst>
                                          <p:attrName>style.visibility</p:attrName>
                                        </p:attrNameLst>
                                      </p:cBhvr>
                                      <p:to>
                                        <p:strVal val="visible"/>
                                      </p:to>
                                    </p:set>
                                    <p:animEffect transition="in" filter="wipe(down)">
                                      <p:cBhvr>
                                        <p:cTn id="18" dur="500"/>
                                        <p:tgtEl>
                                          <p:spTgt spid="17424"/>
                                        </p:tgtEl>
                                      </p:cBhvr>
                                    </p:animEffect>
                                  </p:childTnLst>
                                </p:cTn>
                              </p:par>
                            </p:childTnLst>
                          </p:cTn>
                        </p:par>
                        <p:par>
                          <p:cTn id="19" fill="hold">
                            <p:stCondLst>
                              <p:cond delay="1000"/>
                            </p:stCondLst>
                            <p:childTnLst>
                              <p:par>
                                <p:cTn id="20" presetID="22" presetClass="entr" presetSubtype="4" fill="hold" nodeType="afterEffect">
                                  <p:stCondLst>
                                    <p:cond delay="0"/>
                                  </p:stCondLst>
                                  <p:childTnLst>
                                    <p:set>
                                      <p:cBhvr>
                                        <p:cTn id="21" dur="1" fill="hold">
                                          <p:stCondLst>
                                            <p:cond delay="0"/>
                                          </p:stCondLst>
                                        </p:cTn>
                                        <p:tgtEl>
                                          <p:spTgt spid="17423"/>
                                        </p:tgtEl>
                                        <p:attrNameLst>
                                          <p:attrName>style.visibility</p:attrName>
                                        </p:attrNameLst>
                                      </p:cBhvr>
                                      <p:to>
                                        <p:strVal val="visible"/>
                                      </p:to>
                                    </p:set>
                                    <p:animEffect transition="in" filter="wipe(down)">
                                      <p:cBhvr>
                                        <p:cTn id="22" dur="500"/>
                                        <p:tgtEl>
                                          <p:spTgt spid="17423"/>
                                        </p:tgtEl>
                                      </p:cBhvr>
                                    </p:animEffect>
                                  </p:childTnLst>
                                </p:cTn>
                              </p:par>
                              <p:par>
                                <p:cTn id="23" presetID="42" presetClass="entr" presetSubtype="0" fill="hold" nodeType="withEffect">
                                  <p:stCondLst>
                                    <p:cond delay="0"/>
                                  </p:stCondLst>
                                  <p:childTnLst>
                                    <p:set>
                                      <p:cBhvr>
                                        <p:cTn id="24" dur="1" fill="hold">
                                          <p:stCondLst>
                                            <p:cond delay="0"/>
                                          </p:stCondLst>
                                        </p:cTn>
                                        <p:tgtEl>
                                          <p:spTgt spid="17413"/>
                                        </p:tgtEl>
                                        <p:attrNameLst>
                                          <p:attrName>style.visibility</p:attrName>
                                        </p:attrNameLst>
                                      </p:cBhvr>
                                      <p:to>
                                        <p:strVal val="visible"/>
                                      </p:to>
                                    </p:set>
                                    <p:animEffect transition="in" filter="fade">
                                      <p:cBhvr>
                                        <p:cTn id="25" dur="1000"/>
                                        <p:tgtEl>
                                          <p:spTgt spid="17413"/>
                                        </p:tgtEl>
                                      </p:cBhvr>
                                    </p:animEffect>
                                    <p:anim calcmode="lin" valueType="num">
                                      <p:cBhvr>
                                        <p:cTn id="26" dur="1000" fill="hold"/>
                                        <p:tgtEl>
                                          <p:spTgt spid="17413"/>
                                        </p:tgtEl>
                                        <p:attrNameLst>
                                          <p:attrName>ppt_x</p:attrName>
                                        </p:attrNameLst>
                                      </p:cBhvr>
                                      <p:tavLst>
                                        <p:tav tm="0">
                                          <p:val>
                                            <p:strVal val="#ppt_x"/>
                                          </p:val>
                                        </p:tav>
                                        <p:tav tm="100000">
                                          <p:val>
                                            <p:strVal val="#ppt_x"/>
                                          </p:val>
                                        </p:tav>
                                      </p:tavLst>
                                    </p:anim>
                                    <p:anim calcmode="lin" valueType="num">
                                      <p:cBhvr>
                                        <p:cTn id="27" dur="1000" fill="hold"/>
                                        <p:tgtEl>
                                          <p:spTgt spid="17413"/>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17414"/>
                                        </p:tgtEl>
                                        <p:attrNameLst>
                                          <p:attrName>style.visibility</p:attrName>
                                        </p:attrNameLst>
                                      </p:cBhvr>
                                      <p:to>
                                        <p:strVal val="visible"/>
                                      </p:to>
                                    </p:set>
                                    <p:animEffect transition="in" filter="fade">
                                      <p:cBhvr>
                                        <p:cTn id="30" dur="1000"/>
                                        <p:tgtEl>
                                          <p:spTgt spid="17414"/>
                                        </p:tgtEl>
                                      </p:cBhvr>
                                    </p:animEffect>
                                    <p:anim calcmode="lin" valueType="num">
                                      <p:cBhvr>
                                        <p:cTn id="31" dur="1000" fill="hold"/>
                                        <p:tgtEl>
                                          <p:spTgt spid="17414"/>
                                        </p:tgtEl>
                                        <p:attrNameLst>
                                          <p:attrName>ppt_x</p:attrName>
                                        </p:attrNameLst>
                                      </p:cBhvr>
                                      <p:tavLst>
                                        <p:tav tm="0">
                                          <p:val>
                                            <p:strVal val="#ppt_x"/>
                                          </p:val>
                                        </p:tav>
                                        <p:tav tm="100000">
                                          <p:val>
                                            <p:strVal val="#ppt_x"/>
                                          </p:val>
                                        </p:tav>
                                      </p:tavLst>
                                    </p:anim>
                                    <p:anim calcmode="lin" valueType="num">
                                      <p:cBhvr>
                                        <p:cTn id="32" dur="1000" fill="hold"/>
                                        <p:tgtEl>
                                          <p:spTgt spid="17414"/>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anim calcmode="lin" valueType="num">
                                      <p:cBhvr>
                                        <p:cTn id="36" dur="1000" fill="hold"/>
                                        <p:tgtEl>
                                          <p:spTgt spid="26"/>
                                        </p:tgtEl>
                                        <p:attrNameLst>
                                          <p:attrName>ppt_x</p:attrName>
                                        </p:attrNameLst>
                                      </p:cBhvr>
                                      <p:tavLst>
                                        <p:tav tm="0">
                                          <p:val>
                                            <p:strVal val="#ppt_x"/>
                                          </p:val>
                                        </p:tav>
                                        <p:tav tm="100000">
                                          <p:val>
                                            <p:strVal val="#ppt_x"/>
                                          </p:val>
                                        </p:tav>
                                      </p:tavLst>
                                    </p:anim>
                                    <p:anim calcmode="lin" valueType="num">
                                      <p:cBhvr>
                                        <p:cTn id="37" dur="1000" fill="hold"/>
                                        <p:tgtEl>
                                          <p:spTgt spid="26"/>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1000"/>
                                        <p:tgtEl>
                                          <p:spTgt spid="28"/>
                                        </p:tgtEl>
                                      </p:cBhvr>
                                    </p:animEffect>
                                    <p:anim calcmode="lin" valueType="num">
                                      <p:cBhvr>
                                        <p:cTn id="41" dur="1000" fill="hold"/>
                                        <p:tgtEl>
                                          <p:spTgt spid="28"/>
                                        </p:tgtEl>
                                        <p:attrNameLst>
                                          <p:attrName>ppt_x</p:attrName>
                                        </p:attrNameLst>
                                      </p:cBhvr>
                                      <p:tavLst>
                                        <p:tav tm="0">
                                          <p:val>
                                            <p:strVal val="#ppt_x"/>
                                          </p:val>
                                        </p:tav>
                                        <p:tav tm="100000">
                                          <p:val>
                                            <p:strVal val="#ppt_x"/>
                                          </p:val>
                                        </p:tav>
                                      </p:tavLst>
                                    </p:anim>
                                    <p:anim calcmode="lin" valueType="num">
                                      <p:cBhvr>
                                        <p:cTn id="42"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25" grpId="0"/>
      <p:bldP spid="26" grpId="0"/>
      <p:bldP spid="2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261" y="317760"/>
            <a:ext cx="5804678" cy="61017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4939" y="317760"/>
            <a:ext cx="6089780" cy="61017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6139549"/>
      </p:ext>
    </p:extLst>
  </p:cSld>
  <p:clrMapOvr>
    <a:masterClrMapping/>
  </p:clrMapOvr>
  <p:transition spd="slow">
    <p:split orient="ver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583" y="177800"/>
            <a:ext cx="6502400" cy="650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2890" y="177800"/>
            <a:ext cx="5952930" cy="650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6139549"/>
      </p:ext>
    </p:extLst>
  </p:cSld>
  <p:clrMapOvr>
    <a:masterClrMapping/>
  </p:clrMapOvr>
  <p:transition spd="slow">
    <p:split orient="ver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727" y="60325"/>
            <a:ext cx="5702559" cy="673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1591" y="73025"/>
            <a:ext cx="5960705"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3241816"/>
      </p:ext>
    </p:extLst>
  </p:cSld>
  <p:clrMapOvr>
    <a:masterClrMapping/>
  </p:clrMapOvr>
  <p:transition spd="slow">
    <p:split orient="ver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404" y="0"/>
            <a:ext cx="5954486" cy="6870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2890" y="0"/>
            <a:ext cx="59436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9280435"/>
      </p:ext>
    </p:extLst>
  </p:cSld>
  <p:clrMapOvr>
    <a:masterClrMapping/>
  </p:clrMapOvr>
  <p:transition spd="slow">
    <p:split orient="ver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3">
            <a:extLst>
              <a:ext uri="{FF2B5EF4-FFF2-40B4-BE49-F238E27FC236}">
                <a16:creationId xmlns="" xmlns:a16="http://schemas.microsoft.com/office/drawing/2014/main" id="{7AE8706D-23A6-4A10-963D-0F628FF109E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500" y="160867"/>
            <a:ext cx="1422400" cy="1458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9" name="Picture 3">
            <a:extLst>
              <a:ext uri="{FF2B5EF4-FFF2-40B4-BE49-F238E27FC236}">
                <a16:creationId xmlns="" xmlns:a16="http://schemas.microsoft.com/office/drawing/2014/main" id="{18F74201-C683-487D-9FD7-1565698DB27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200000">
            <a:off x="208492" y="5220759"/>
            <a:ext cx="1422400" cy="1458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0" name="Picture 3">
            <a:extLst>
              <a:ext uri="{FF2B5EF4-FFF2-40B4-BE49-F238E27FC236}">
                <a16:creationId xmlns="" xmlns:a16="http://schemas.microsoft.com/office/drawing/2014/main" id="{317D7686-1E86-49B2-B277-CFBB6195747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10561109" y="172509"/>
            <a:ext cx="1422400" cy="1458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3">
            <a:extLst>
              <a:ext uri="{FF2B5EF4-FFF2-40B4-BE49-F238E27FC236}">
                <a16:creationId xmlns="" xmlns:a16="http://schemas.microsoft.com/office/drawing/2014/main" id="{D22E980D-754E-4638-B45A-3CE56350209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10572751" y="5238751"/>
            <a:ext cx="1422400" cy="1458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783772" y="1347615"/>
            <a:ext cx="10851502" cy="461665"/>
          </a:xfrm>
          <a:prstGeom prst="rect">
            <a:avLst/>
          </a:prstGeom>
        </p:spPr>
        <p:txBody>
          <a:bodyPr wrap="square">
            <a:spAutoFit/>
          </a:bodyPr>
          <a:lstStyle/>
          <a:p>
            <a:r>
              <a:rPr lang="en-US" altLang="zh-CN" sz="2400" dirty="0">
                <a:latin typeface="Calibri" panose="020F0502020204030204" pitchFamily="34" charset="0"/>
                <a:ea typeface="宋体" panose="02010600030101010101" pitchFamily="2" charset="-122"/>
              </a:rPr>
              <a:t>https://mp.weixin.qq.com/s/ZIJAdOGgdrOKCdXkEBDyMA</a:t>
            </a:r>
          </a:p>
        </p:txBody>
      </p:sp>
      <p:sp>
        <p:nvSpPr>
          <p:cNvPr id="3" name="矩形 2"/>
          <p:cNvSpPr/>
          <p:nvPr/>
        </p:nvSpPr>
        <p:spPr>
          <a:xfrm>
            <a:off x="919692" y="2600522"/>
            <a:ext cx="5079147" cy="369332"/>
          </a:xfrm>
          <a:prstGeom prst="rect">
            <a:avLst/>
          </a:prstGeom>
        </p:spPr>
        <p:txBody>
          <a:bodyPr wrap="none">
            <a:spAutoFit/>
          </a:bodyPr>
          <a:lstStyle/>
          <a:p>
            <a:r>
              <a:rPr lang="zh-CN" altLang="en-US" dirty="0"/>
              <a:t>论文下载地址：</a:t>
            </a:r>
            <a:r>
              <a:rPr lang="en-US" altLang="zh-CN" dirty="0"/>
              <a:t>https://arxiv.org/abs/1701.07875</a:t>
            </a:r>
            <a:endParaRPr lang="zh-CN" altLang="en-US" dirty="0"/>
          </a:p>
        </p:txBody>
      </p:sp>
    </p:spTree>
    <p:extLst>
      <p:ext uri="{BB962C8B-B14F-4D97-AF65-F5344CB8AC3E}">
        <p14:creationId xmlns:p14="http://schemas.microsoft.com/office/powerpoint/2010/main" val="3504886840"/>
      </p:ext>
    </p:extLst>
  </p:cSld>
  <p:clrMapOvr>
    <a:masterClrMapping/>
  </p:clrMapOvr>
  <p:transition spd="slow">
    <p:split orient="ver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7106" name="图片 6">
            <a:extLst>
              <a:ext uri="{FF2B5EF4-FFF2-40B4-BE49-F238E27FC236}">
                <a16:creationId xmlns="" xmlns:a16="http://schemas.microsoft.com/office/drawing/2014/main" id="{0445F854-DC90-458B-86C3-496887F2A3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251" y="1966385"/>
            <a:ext cx="7330016" cy="336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2124069"/>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7106"/>
                                        </p:tgtEl>
                                        <p:attrNameLst>
                                          <p:attrName>style.visibility</p:attrName>
                                        </p:attrNameLst>
                                      </p:cBhvr>
                                      <p:to>
                                        <p:strVal val="visible"/>
                                      </p:to>
                                    </p:set>
                                    <p:animEffect transition="in" filter="wipe(left)">
                                      <p:cBhvr>
                                        <p:cTn id="7" dur="500"/>
                                        <p:tgtEl>
                                          <p:spTgt spid="47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8434" name="图片 6" descr=" er.png">
            <a:extLst>
              <a:ext uri="{FF2B5EF4-FFF2-40B4-BE49-F238E27FC236}">
                <a16:creationId xmlns="" xmlns:a16="http://schemas.microsoft.com/office/drawing/2014/main" id="{5FCEEC7D-35AE-41C7-A31B-95AE3FBC0E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9251" y="1519768"/>
            <a:ext cx="1236133" cy="2072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TextBox 3">
            <a:extLst>
              <a:ext uri="{FF2B5EF4-FFF2-40B4-BE49-F238E27FC236}">
                <a16:creationId xmlns="" xmlns:a16="http://schemas.microsoft.com/office/drawing/2014/main" id="{289EA52E-BEE5-446F-9BCC-14CBF45C20B0}"/>
              </a:ext>
            </a:extLst>
          </p:cNvPr>
          <p:cNvSpPr txBox="1">
            <a:spLocks noChangeArrowheads="1"/>
          </p:cNvSpPr>
          <p:nvPr/>
        </p:nvSpPr>
        <p:spPr bwMode="auto">
          <a:xfrm>
            <a:off x="3119967" y="4459818"/>
            <a:ext cx="6286500" cy="74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1219170" fontAlgn="base">
              <a:spcBef>
                <a:spcPct val="0"/>
              </a:spcBef>
              <a:spcAft>
                <a:spcPct val="0"/>
              </a:spcAft>
              <a:buNone/>
            </a:pPr>
            <a:r>
              <a:rPr lang="zh-CN" altLang="en-US" sz="4267" dirty="0">
                <a:solidFill>
                  <a:srgbClr val="FFFFFF"/>
                </a:solidFill>
                <a:latin typeface="+mn-lt"/>
                <a:ea typeface="+mn-ea"/>
                <a:cs typeface="+mn-ea"/>
                <a:sym typeface="+mn-lt"/>
              </a:rPr>
              <a:t>基本</a:t>
            </a:r>
            <a:r>
              <a:rPr lang="zh-CN" altLang="en-US" sz="4267" dirty="0" smtClean="0">
                <a:solidFill>
                  <a:srgbClr val="FFFFFF"/>
                </a:solidFill>
                <a:latin typeface="+mn-lt"/>
                <a:ea typeface="+mn-ea"/>
                <a:cs typeface="+mn-ea"/>
                <a:sym typeface="+mn-lt"/>
              </a:rPr>
              <a:t>介绍</a:t>
            </a:r>
            <a:endParaRPr lang="zh-CN" altLang="en-US" sz="4267" dirty="0">
              <a:solidFill>
                <a:srgbClr val="FFFFFF"/>
              </a:solidFill>
              <a:latin typeface="+mn-lt"/>
              <a:ea typeface="+mn-ea"/>
              <a:cs typeface="+mn-ea"/>
              <a:sym typeface="+mn-lt"/>
            </a:endParaRPr>
          </a:p>
        </p:txBody>
      </p:sp>
      <p:pic>
        <p:nvPicPr>
          <p:cNvPr id="18437" name="Picture 2">
            <a:extLst>
              <a:ext uri="{FF2B5EF4-FFF2-40B4-BE49-F238E27FC236}">
                <a16:creationId xmlns="" xmlns:a16="http://schemas.microsoft.com/office/drawing/2014/main" id="{B8760EB9-F3F8-45FB-8725-24ED88206C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1" y="3714752"/>
            <a:ext cx="952500" cy="527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943910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8434"/>
                                        </p:tgtEl>
                                        <p:attrNameLst>
                                          <p:attrName>style.visibility</p:attrName>
                                        </p:attrNameLst>
                                      </p:cBhvr>
                                      <p:to>
                                        <p:strVal val="visible"/>
                                      </p:to>
                                    </p:set>
                                    <p:animEffect transition="in" filter="wipe(up)">
                                      <p:cBhvr>
                                        <p:cTn id="7" dur="500"/>
                                        <p:tgtEl>
                                          <p:spTgt spid="1843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8437"/>
                                        </p:tgtEl>
                                        <p:attrNameLst>
                                          <p:attrName>style.visibility</p:attrName>
                                        </p:attrNameLst>
                                      </p:cBhvr>
                                      <p:to>
                                        <p:strVal val="visible"/>
                                      </p:to>
                                    </p:set>
                                    <p:animEffect transition="in" filter="fade">
                                      <p:cBhvr>
                                        <p:cTn id="11" dur="1000"/>
                                        <p:tgtEl>
                                          <p:spTgt spid="18437"/>
                                        </p:tgtEl>
                                      </p:cBhvr>
                                    </p:animEffect>
                                    <p:anim calcmode="lin" valueType="num">
                                      <p:cBhvr>
                                        <p:cTn id="12" dur="1000" fill="hold"/>
                                        <p:tgtEl>
                                          <p:spTgt spid="18437"/>
                                        </p:tgtEl>
                                        <p:attrNameLst>
                                          <p:attrName>ppt_x</p:attrName>
                                        </p:attrNameLst>
                                      </p:cBhvr>
                                      <p:tavLst>
                                        <p:tav tm="0">
                                          <p:val>
                                            <p:strVal val="#ppt_x"/>
                                          </p:val>
                                        </p:tav>
                                        <p:tav tm="100000">
                                          <p:val>
                                            <p:strVal val="#ppt_x"/>
                                          </p:val>
                                        </p:tav>
                                      </p:tavLst>
                                    </p:anim>
                                    <p:anim calcmode="lin" valueType="num">
                                      <p:cBhvr>
                                        <p:cTn id="13" dur="1000" fill="hold"/>
                                        <p:tgtEl>
                                          <p:spTgt spid="18437"/>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18435"/>
                                        </p:tgtEl>
                                        <p:attrNameLst>
                                          <p:attrName>style.visibility</p:attrName>
                                        </p:attrNameLst>
                                      </p:cBhvr>
                                      <p:to>
                                        <p:strVal val="visible"/>
                                      </p:to>
                                    </p:set>
                                    <p:animEffect transition="in" filter="fade">
                                      <p:cBhvr>
                                        <p:cTn id="17" dur="1000"/>
                                        <p:tgtEl>
                                          <p:spTgt spid="18435"/>
                                        </p:tgtEl>
                                      </p:cBhvr>
                                    </p:animEffect>
                                    <p:anim calcmode="lin" valueType="num">
                                      <p:cBhvr>
                                        <p:cTn id="18" dur="1000" fill="hold"/>
                                        <p:tgtEl>
                                          <p:spTgt spid="18435"/>
                                        </p:tgtEl>
                                        <p:attrNameLst>
                                          <p:attrName>ppt_x</p:attrName>
                                        </p:attrNameLst>
                                      </p:cBhvr>
                                      <p:tavLst>
                                        <p:tav tm="0">
                                          <p:val>
                                            <p:strVal val="#ppt_x"/>
                                          </p:val>
                                        </p:tav>
                                        <p:tav tm="100000">
                                          <p:val>
                                            <p:strVal val="#ppt_x"/>
                                          </p:val>
                                        </p:tav>
                                      </p:tavLst>
                                    </p:anim>
                                    <p:anim calcmode="lin" valueType="num">
                                      <p:cBhvr>
                                        <p:cTn id="19" dur="1000" fill="hold"/>
                                        <p:tgtEl>
                                          <p:spTgt spid="184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9" name="Picture 6">
            <a:extLst>
              <a:ext uri="{FF2B5EF4-FFF2-40B4-BE49-F238E27FC236}">
                <a16:creationId xmlns="" xmlns:a16="http://schemas.microsoft.com/office/drawing/2014/main" id="{89560F65-685C-4CB0-8CC8-102B4DC847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296445">
            <a:off x="1238250" y="4383617"/>
            <a:ext cx="480484" cy="2474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60" name="组合 1">
            <a:extLst>
              <a:ext uri="{FF2B5EF4-FFF2-40B4-BE49-F238E27FC236}">
                <a16:creationId xmlns="" xmlns:a16="http://schemas.microsoft.com/office/drawing/2014/main" id="{637EF45C-0BEC-48E4-8A70-A8B6DD9AA88B}"/>
              </a:ext>
            </a:extLst>
          </p:cNvPr>
          <p:cNvGrpSpPr>
            <a:grpSpLocks/>
          </p:cNvGrpSpPr>
          <p:nvPr/>
        </p:nvGrpSpPr>
        <p:grpSpPr bwMode="auto">
          <a:xfrm>
            <a:off x="-95250" y="-285751"/>
            <a:ext cx="5238751" cy="1866901"/>
            <a:chOff x="0" y="0"/>
            <a:chExt cx="3929090" cy="1400182"/>
          </a:xfrm>
        </p:grpSpPr>
        <p:pic>
          <p:nvPicPr>
            <p:cNvPr id="19466" name="Picture 3">
              <a:extLst>
                <a:ext uri="{FF2B5EF4-FFF2-40B4-BE49-F238E27FC236}">
                  <a16:creationId xmlns="" xmlns:a16="http://schemas.microsoft.com/office/drawing/2014/main" id="{DCA001CA-B8FC-4FA7-981E-BEE1FF2DED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166818" cy="1400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7" name="TextBox 12">
              <a:extLst>
                <a:ext uri="{FF2B5EF4-FFF2-40B4-BE49-F238E27FC236}">
                  <a16:creationId xmlns="" xmlns:a16="http://schemas.microsoft.com/office/drawing/2014/main" id="{849CEFB9-E7CC-408D-9BF8-B214CE7481F1}"/>
                </a:ext>
              </a:extLst>
            </p:cNvPr>
            <p:cNvSpPr txBox="1">
              <a:spLocks noChangeArrowheads="1"/>
            </p:cNvSpPr>
            <p:nvPr/>
          </p:nvSpPr>
          <p:spPr bwMode="auto">
            <a:xfrm>
              <a:off x="857257" y="480799"/>
              <a:ext cx="3071833" cy="438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1219170" fontAlgn="base">
                <a:spcBef>
                  <a:spcPct val="0"/>
                </a:spcBef>
                <a:spcAft>
                  <a:spcPct val="0"/>
                </a:spcAft>
                <a:buNone/>
              </a:pPr>
              <a:r>
                <a:rPr lang="zh-CN" altLang="en-US" dirty="0">
                  <a:solidFill>
                    <a:srgbClr val="000000"/>
                  </a:solidFill>
                  <a:latin typeface="+mn-lt"/>
                  <a:ea typeface="+mn-ea"/>
                  <a:cs typeface="+mn-ea"/>
                  <a:sym typeface="+mn-lt"/>
                </a:rPr>
                <a:t>定义</a:t>
              </a:r>
              <a:r>
                <a:rPr lang="zh-CN" altLang="en-US" dirty="0" smtClean="0">
                  <a:solidFill>
                    <a:srgbClr val="000000"/>
                  </a:solidFill>
                  <a:latin typeface="+mn-lt"/>
                  <a:ea typeface="+mn-ea"/>
                  <a:cs typeface="+mn-ea"/>
                  <a:sym typeface="+mn-lt"/>
                </a:rPr>
                <a:t>介绍</a:t>
              </a:r>
              <a:endParaRPr lang="zh-CN" altLang="en-US" dirty="0">
                <a:solidFill>
                  <a:srgbClr val="000000"/>
                </a:solidFill>
                <a:latin typeface="+mn-lt"/>
                <a:ea typeface="+mn-ea"/>
                <a:cs typeface="+mn-ea"/>
                <a:sym typeface="+mn-lt"/>
              </a:endParaRPr>
            </a:p>
          </p:txBody>
        </p:sp>
      </p:grpSp>
      <p:sp>
        <p:nvSpPr>
          <p:cNvPr id="19463" name="TextBox 21">
            <a:extLst>
              <a:ext uri="{FF2B5EF4-FFF2-40B4-BE49-F238E27FC236}">
                <a16:creationId xmlns="" xmlns:a16="http://schemas.microsoft.com/office/drawing/2014/main" id="{74E7FC2D-0CFD-4CEF-885E-35A833484746}"/>
              </a:ext>
            </a:extLst>
          </p:cNvPr>
          <p:cNvSpPr txBox="1">
            <a:spLocks noChangeArrowheads="1"/>
          </p:cNvSpPr>
          <p:nvPr/>
        </p:nvSpPr>
        <p:spPr bwMode="auto">
          <a:xfrm>
            <a:off x="3035565" y="1168028"/>
            <a:ext cx="8651365" cy="541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1219170" fontAlgn="base">
              <a:spcBef>
                <a:spcPct val="0"/>
              </a:spcBef>
              <a:spcAft>
                <a:spcPct val="0"/>
              </a:spcAft>
              <a:buNone/>
            </a:pPr>
            <a:r>
              <a:rPr lang="zh-CN" altLang="en-US" sz="2400" dirty="0"/>
              <a:t>生成对抗网络是一类功能强大、应用广泛的神经网络。它们基本上是由两个神经网络组成的系统</a:t>
            </a:r>
            <a:r>
              <a:rPr lang="en-US" altLang="zh-CN" sz="2400" dirty="0"/>
              <a:t>——</a:t>
            </a:r>
            <a:r>
              <a:rPr lang="zh-CN" altLang="en-US" sz="2400" dirty="0"/>
              <a:t>生成器和判别器，这两个网络</a:t>
            </a:r>
            <a:r>
              <a:rPr lang="zh-CN" altLang="en-US" sz="2400" dirty="0" smtClean="0"/>
              <a:t>相互制约，就是</a:t>
            </a:r>
            <a:r>
              <a:rPr lang="zh-CN" altLang="en-US" sz="2400" dirty="0"/>
              <a:t>通过对抗的方式，去学习数据分布的生成式</a:t>
            </a:r>
            <a:r>
              <a:rPr lang="zh-CN" altLang="en-US" sz="2400" dirty="0" smtClean="0"/>
              <a:t>模型</a:t>
            </a:r>
            <a:r>
              <a:rPr lang="zh-CN" altLang="en-US" sz="2400" dirty="0" smtClean="0"/>
              <a:t>。</a:t>
            </a:r>
            <a:endParaRPr lang="en-US" altLang="zh-CN" sz="2400" dirty="0" smtClean="0"/>
          </a:p>
          <a:p>
            <a:r>
              <a:rPr lang="zh-CN" altLang="en-US" sz="2400" dirty="0"/>
              <a:t>生成模型：对联合概率进行建模，从统计的角度表示数据的分布情况，刻画数据是如何生成的，收敛速度快，例如朴素贝叶斯，</a:t>
            </a:r>
            <a:r>
              <a:rPr lang="en-US" altLang="zh-CN" sz="2400" dirty="0"/>
              <a:t>GDA</a:t>
            </a:r>
            <a:r>
              <a:rPr lang="zh-CN" altLang="en-US" sz="2400" dirty="0"/>
              <a:t>，</a:t>
            </a:r>
            <a:r>
              <a:rPr lang="en-US" altLang="zh-CN" sz="2400" dirty="0"/>
              <a:t>HMM</a:t>
            </a:r>
            <a:r>
              <a:rPr lang="zh-CN" altLang="en-US" sz="2400" dirty="0"/>
              <a:t>等。</a:t>
            </a:r>
          </a:p>
          <a:p>
            <a:r>
              <a:rPr lang="zh-CN" altLang="en-US" sz="2400" dirty="0"/>
              <a:t>判别模型：对条件概率</a:t>
            </a:r>
            <a:r>
              <a:rPr lang="en-US" altLang="zh-CN" sz="2400" dirty="0"/>
              <a:t>P(Y|X)P(Y|X)</a:t>
            </a:r>
            <a:r>
              <a:rPr lang="zh-CN" altLang="en-US" sz="2400" dirty="0"/>
              <a:t>进行建模，不关心数据如何生成，主要是寻找不同类别之间的最优分类面，例如</a:t>
            </a:r>
            <a:r>
              <a:rPr lang="en-US" altLang="zh-CN" sz="2400" dirty="0"/>
              <a:t>LR</a:t>
            </a:r>
            <a:r>
              <a:rPr lang="zh-CN" altLang="en-US" sz="2400" dirty="0"/>
              <a:t>，</a:t>
            </a:r>
            <a:r>
              <a:rPr lang="en-US" altLang="zh-CN" sz="2400" dirty="0"/>
              <a:t>SVM</a:t>
            </a:r>
            <a:r>
              <a:rPr lang="zh-CN" altLang="en-US" sz="2400" dirty="0"/>
              <a:t>等。</a:t>
            </a:r>
          </a:p>
          <a:p>
            <a:pPr defTabSz="1219170" fontAlgn="base">
              <a:spcBef>
                <a:spcPct val="0"/>
              </a:spcBef>
              <a:spcAft>
                <a:spcPct val="0"/>
              </a:spcAft>
              <a:buNone/>
            </a:pPr>
            <a:endParaRPr lang="en-US" altLang="zh-CN" sz="2400" dirty="0" smtClean="0"/>
          </a:p>
          <a:p>
            <a:pPr defTabSz="1219170" fontAlgn="base">
              <a:spcBef>
                <a:spcPct val="0"/>
              </a:spcBef>
              <a:spcAft>
                <a:spcPct val="0"/>
              </a:spcAft>
              <a:buNone/>
            </a:pPr>
            <a:r>
              <a:rPr lang="en-US" altLang="zh-CN" sz="2400" b="1" dirty="0"/>
              <a:t>GAN </a:t>
            </a:r>
            <a:r>
              <a:rPr lang="zh-CN" altLang="en-US" sz="2400" b="1" dirty="0"/>
              <a:t>相比于其他生成式模型，有两大</a:t>
            </a:r>
            <a:r>
              <a:rPr lang="zh-CN" altLang="en-US" sz="2400" b="1" dirty="0" smtClean="0"/>
              <a:t>特点：</a:t>
            </a:r>
            <a:endParaRPr lang="en-US" altLang="zh-CN" sz="2400" b="1" dirty="0" smtClean="0"/>
          </a:p>
          <a:p>
            <a:pPr marL="457200" indent="-457200" defTabSz="1219170" fontAlgn="base">
              <a:spcBef>
                <a:spcPct val="0"/>
              </a:spcBef>
              <a:spcAft>
                <a:spcPct val="0"/>
              </a:spcAft>
              <a:buAutoNum type="arabicPeriod"/>
            </a:pPr>
            <a:r>
              <a:rPr lang="zh-CN" altLang="en-US" sz="2400" b="1" dirty="0" smtClean="0"/>
              <a:t>不</a:t>
            </a:r>
            <a:r>
              <a:rPr lang="zh-CN" altLang="en-US" sz="2400" b="1" dirty="0"/>
              <a:t>依赖任何先验</a:t>
            </a:r>
            <a:r>
              <a:rPr lang="zh-CN" altLang="en-US" sz="2400" b="1" dirty="0" smtClean="0"/>
              <a:t>假设</a:t>
            </a:r>
            <a:endParaRPr lang="en-US" altLang="zh-CN" sz="2400" b="1" dirty="0" smtClean="0"/>
          </a:p>
          <a:p>
            <a:pPr marL="457200" indent="-457200" defTabSz="1219170" fontAlgn="base">
              <a:spcBef>
                <a:spcPct val="0"/>
              </a:spcBef>
              <a:spcAft>
                <a:spcPct val="0"/>
              </a:spcAft>
              <a:buAutoNum type="arabicPeriod"/>
            </a:pPr>
            <a:r>
              <a:rPr lang="zh-CN" altLang="en-US" sz="2400" b="1" dirty="0"/>
              <a:t>生成 </a:t>
            </a:r>
            <a:r>
              <a:rPr lang="en-US" altLang="zh-CN" sz="2400" b="1" dirty="0"/>
              <a:t>real-like </a:t>
            </a:r>
            <a:r>
              <a:rPr lang="zh-CN" altLang="en-US" sz="2400" b="1" dirty="0"/>
              <a:t>样本的方式非常简单</a:t>
            </a:r>
            <a:endParaRPr lang="zh-CN" altLang="en-US" sz="2400" dirty="0">
              <a:latin typeface="楷体" panose="02010609060101010101" pitchFamily="49" charset="-122"/>
              <a:ea typeface="楷体" panose="02010609060101010101" pitchFamily="49" charset="-122"/>
              <a:cs typeface="+mn-ea"/>
              <a:sym typeface="+mn-lt"/>
            </a:endParaRPr>
          </a:p>
        </p:txBody>
      </p:sp>
      <p:grpSp>
        <p:nvGrpSpPr>
          <p:cNvPr id="13" name="组合 10">
            <a:extLst>
              <a:ext uri="{FF2B5EF4-FFF2-40B4-BE49-F238E27FC236}">
                <a16:creationId xmlns="" xmlns:a16="http://schemas.microsoft.com/office/drawing/2014/main" id="{8038DA94-A158-4DC6-AAB6-F5EAFB04429E}"/>
              </a:ext>
            </a:extLst>
          </p:cNvPr>
          <p:cNvGrpSpPr>
            <a:grpSpLocks/>
          </p:cNvGrpSpPr>
          <p:nvPr/>
        </p:nvGrpSpPr>
        <p:grpSpPr bwMode="auto">
          <a:xfrm>
            <a:off x="535450" y="1432911"/>
            <a:ext cx="1790314" cy="1423208"/>
            <a:chOff x="-8173" y="0"/>
            <a:chExt cx="642942" cy="503809"/>
          </a:xfrm>
        </p:grpSpPr>
        <p:pic>
          <p:nvPicPr>
            <p:cNvPr id="14" name="图片 11" descr="未标题-1.png">
              <a:extLst>
                <a:ext uri="{FF2B5EF4-FFF2-40B4-BE49-F238E27FC236}">
                  <a16:creationId xmlns="" xmlns:a16="http://schemas.microsoft.com/office/drawing/2014/main" id="{8A8E10E7-CDD3-4EC5-B247-5274DD8F3D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58" y="0"/>
              <a:ext cx="500066" cy="503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2">
              <a:extLst>
                <a:ext uri="{FF2B5EF4-FFF2-40B4-BE49-F238E27FC236}">
                  <a16:creationId xmlns="" xmlns:a16="http://schemas.microsoft.com/office/drawing/2014/main" id="{1E5317CB-4ED8-4EF6-89E0-60E7619C4B85}"/>
                </a:ext>
              </a:extLst>
            </p:cNvPr>
            <p:cNvSpPr txBox="1">
              <a:spLocks noChangeArrowheads="1"/>
            </p:cNvSpPr>
            <p:nvPr/>
          </p:nvSpPr>
          <p:spPr bwMode="auto">
            <a:xfrm>
              <a:off x="-8173" y="0"/>
              <a:ext cx="642942" cy="468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1219170" fontAlgn="base">
                <a:spcBef>
                  <a:spcPct val="0"/>
                </a:spcBef>
                <a:spcAft>
                  <a:spcPct val="0"/>
                </a:spcAft>
                <a:buNone/>
              </a:pPr>
              <a:r>
                <a:rPr lang="zh-CN" altLang="zh-CN" sz="8000" dirty="0">
                  <a:solidFill>
                    <a:srgbClr val="FFFFFF"/>
                  </a:solidFill>
                  <a:latin typeface="+mn-lt"/>
                  <a:ea typeface="+mn-ea"/>
                  <a:cs typeface="+mn-ea"/>
                  <a:sym typeface="+mn-lt"/>
                </a:rPr>
                <a:t>壹</a:t>
              </a:r>
            </a:p>
          </p:txBody>
        </p:sp>
      </p:grpSp>
      <p:sp>
        <p:nvSpPr>
          <p:cNvPr id="18" name="타원 9"/>
          <p:cNvSpPr/>
          <p:nvPr/>
        </p:nvSpPr>
        <p:spPr>
          <a:xfrm>
            <a:off x="4289414" y="5727488"/>
            <a:ext cx="142876" cy="142876"/>
          </a:xfrm>
          <a:prstGeom prst="ellipse">
            <a:avLst/>
          </a:prstGeom>
          <a:gradFill>
            <a:gsLst>
              <a:gs pos="0">
                <a:srgbClr val="FFC000"/>
              </a:gs>
              <a:gs pos="50000">
                <a:srgbClr val="D2A000"/>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ko-KR" altLang="en-US">
              <a:solidFill>
                <a:srgbClr val="FFFFFF"/>
              </a:solidFill>
            </a:endParaRPr>
          </a:p>
        </p:txBody>
      </p:sp>
      <p:sp>
        <p:nvSpPr>
          <p:cNvPr id="19" name="타원 10"/>
          <p:cNvSpPr/>
          <p:nvPr/>
        </p:nvSpPr>
        <p:spPr>
          <a:xfrm>
            <a:off x="7289810" y="5227422"/>
            <a:ext cx="142876" cy="142876"/>
          </a:xfrm>
          <a:prstGeom prst="ellipse">
            <a:avLst/>
          </a:prstGeom>
          <a:gradFill>
            <a:gsLst>
              <a:gs pos="0">
                <a:srgbClr val="FFC000"/>
              </a:gs>
              <a:gs pos="50000">
                <a:srgbClr val="D2A000"/>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ko-KR" altLang="en-US">
              <a:solidFill>
                <a:srgbClr val="FFFFFF"/>
              </a:solidFill>
            </a:endParaRPr>
          </a:p>
        </p:txBody>
      </p:sp>
    </p:spTree>
    <p:extLst>
      <p:ext uri="{BB962C8B-B14F-4D97-AF65-F5344CB8AC3E}">
        <p14:creationId xmlns:p14="http://schemas.microsoft.com/office/powerpoint/2010/main" val="1412521663"/>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9460"/>
                                        </p:tgtEl>
                                        <p:attrNameLst>
                                          <p:attrName>style.visibility</p:attrName>
                                        </p:attrNameLst>
                                      </p:cBhvr>
                                      <p:to>
                                        <p:strVal val="visible"/>
                                      </p:to>
                                    </p:set>
                                    <p:animEffect transition="in" filter="wipe(down)">
                                      <p:cBhvr>
                                        <p:cTn id="7" dur="500"/>
                                        <p:tgtEl>
                                          <p:spTgt spid="1946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down)">
                                      <p:cBhvr>
                                        <p:cTn id="11" dur="500"/>
                                        <p:tgtEl>
                                          <p:spTgt spid="13"/>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9459"/>
                                        </p:tgtEl>
                                        <p:attrNameLst>
                                          <p:attrName>style.visibility</p:attrName>
                                        </p:attrNameLst>
                                      </p:cBhvr>
                                      <p:to>
                                        <p:strVal val="visible"/>
                                      </p:to>
                                    </p:set>
                                    <p:animEffect transition="in" filter="wipe(down)">
                                      <p:cBhvr>
                                        <p:cTn id="15" dur="500"/>
                                        <p:tgtEl>
                                          <p:spTgt spid="19459"/>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9463"/>
                                        </p:tgtEl>
                                        <p:attrNameLst>
                                          <p:attrName>style.visibility</p:attrName>
                                        </p:attrNameLst>
                                      </p:cBhvr>
                                      <p:to>
                                        <p:strVal val="visible"/>
                                      </p:to>
                                    </p:set>
                                    <p:animEffect transition="in" filter="wipe(down)">
                                      <p:cBhvr>
                                        <p:cTn id="18" dur="500"/>
                                        <p:tgtEl>
                                          <p:spTgt spid="194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3">
            <a:extLst>
              <a:ext uri="{FF2B5EF4-FFF2-40B4-BE49-F238E27FC236}">
                <a16:creationId xmlns="" xmlns:a16="http://schemas.microsoft.com/office/drawing/2014/main" id="{7AE8706D-23A6-4A10-963D-0F628FF109E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500" y="160867"/>
            <a:ext cx="1422400" cy="1458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9" name="Picture 3">
            <a:extLst>
              <a:ext uri="{FF2B5EF4-FFF2-40B4-BE49-F238E27FC236}">
                <a16:creationId xmlns="" xmlns:a16="http://schemas.microsoft.com/office/drawing/2014/main" id="{18F74201-C683-487D-9FD7-1565698DB27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200000">
            <a:off x="208492" y="5220759"/>
            <a:ext cx="1422400" cy="1458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0" name="Picture 3">
            <a:extLst>
              <a:ext uri="{FF2B5EF4-FFF2-40B4-BE49-F238E27FC236}">
                <a16:creationId xmlns="" xmlns:a16="http://schemas.microsoft.com/office/drawing/2014/main" id="{317D7686-1E86-49B2-B277-CFBB6195747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10561109" y="172509"/>
            <a:ext cx="1422400" cy="1458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3">
            <a:extLst>
              <a:ext uri="{FF2B5EF4-FFF2-40B4-BE49-F238E27FC236}">
                <a16:creationId xmlns="" xmlns:a16="http://schemas.microsoft.com/office/drawing/2014/main" id="{D22E980D-754E-4638-B45A-3CE56350209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10572751" y="5238751"/>
            <a:ext cx="1422400" cy="1458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1376892" y="1612901"/>
            <a:ext cx="9287998" cy="369332"/>
          </a:xfrm>
          <a:prstGeom prst="rect">
            <a:avLst/>
          </a:prstGeom>
        </p:spPr>
        <p:txBody>
          <a:bodyPr wrap="square">
            <a:spAutoFit/>
          </a:bodyPr>
          <a:lstStyle/>
          <a:p>
            <a:r>
              <a:rPr lang="zh-CN" altLang="en-US" dirty="0"/>
              <a:t> </a:t>
            </a:r>
            <a:endParaRPr lang="zh-CN" altLang="en-US" sz="2400" dirty="0">
              <a:latin typeface="Calibri" panose="020F0502020204030204" pitchFamily="34" charset="0"/>
              <a:ea typeface="宋体" panose="02010600030101010101" pitchFamily="2" charset="-122"/>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524" y="819146"/>
            <a:ext cx="8864600" cy="273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090" y="4864101"/>
            <a:ext cx="9702800" cy="749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690464" y="3890665"/>
            <a:ext cx="9395927" cy="646331"/>
          </a:xfrm>
          <a:prstGeom prst="rect">
            <a:avLst/>
          </a:prstGeom>
        </p:spPr>
        <p:txBody>
          <a:bodyPr wrap="square">
            <a:spAutoFit/>
          </a:bodyPr>
          <a:lstStyle/>
          <a:p>
            <a:r>
              <a:rPr lang="zh-CN" altLang="en-US" dirty="0"/>
              <a:t>隐变量 </a:t>
            </a:r>
            <a:r>
              <a:rPr lang="en-US" altLang="zh-CN" dirty="0"/>
              <a:t>z </a:t>
            </a:r>
            <a:r>
              <a:rPr lang="zh-CN" altLang="en-US" dirty="0"/>
              <a:t>（通常为服从高斯分布的随机噪声）通过 </a:t>
            </a:r>
            <a:r>
              <a:rPr lang="en-US" altLang="zh-CN" dirty="0"/>
              <a:t>Generator </a:t>
            </a:r>
            <a:r>
              <a:rPr lang="zh-CN" altLang="en-US" dirty="0"/>
              <a:t>生成 </a:t>
            </a:r>
            <a:r>
              <a:rPr lang="en-US" altLang="zh-CN" dirty="0" err="1"/>
              <a:t>Xfake</a:t>
            </a:r>
            <a:r>
              <a:rPr lang="en-US" altLang="zh-CN" dirty="0"/>
              <a:t>, </a:t>
            </a:r>
            <a:r>
              <a:rPr lang="zh-CN" altLang="en-US" dirty="0"/>
              <a:t>判别器负责判别输入的 </a:t>
            </a:r>
            <a:r>
              <a:rPr lang="en-US" altLang="zh-CN" dirty="0"/>
              <a:t>data </a:t>
            </a:r>
            <a:r>
              <a:rPr lang="zh-CN" altLang="en-US" dirty="0"/>
              <a:t>是生成的样本 </a:t>
            </a:r>
            <a:r>
              <a:rPr lang="en-US" altLang="zh-CN" dirty="0" err="1"/>
              <a:t>Xfake</a:t>
            </a:r>
            <a:r>
              <a:rPr lang="en-US" altLang="zh-CN" dirty="0"/>
              <a:t> </a:t>
            </a:r>
            <a:r>
              <a:rPr lang="zh-CN" altLang="en-US" dirty="0"/>
              <a:t>还是真实样本 </a:t>
            </a:r>
            <a:r>
              <a:rPr lang="en-US" altLang="zh-CN" dirty="0" err="1"/>
              <a:t>Xreal</a:t>
            </a:r>
            <a:r>
              <a:rPr lang="zh-CN" altLang="en-US" dirty="0"/>
              <a:t>。优化的目标函数如下：</a:t>
            </a:r>
          </a:p>
        </p:txBody>
      </p:sp>
    </p:spTree>
    <p:extLst>
      <p:ext uri="{BB962C8B-B14F-4D97-AF65-F5344CB8AC3E}">
        <p14:creationId xmlns:p14="http://schemas.microsoft.com/office/powerpoint/2010/main" val="2998026598"/>
      </p:ext>
    </p:extLst>
  </p:cSld>
  <p:clrMapOvr>
    <a:masterClrMapping/>
  </p:clrMapOvr>
  <p:transition spd="slow">
    <p:split orient="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3">
            <a:extLst>
              <a:ext uri="{FF2B5EF4-FFF2-40B4-BE49-F238E27FC236}">
                <a16:creationId xmlns="" xmlns:a16="http://schemas.microsoft.com/office/drawing/2014/main" id="{7AE8706D-23A6-4A10-963D-0F628FF109E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500" y="160867"/>
            <a:ext cx="1422400" cy="1458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9" name="Picture 3">
            <a:extLst>
              <a:ext uri="{FF2B5EF4-FFF2-40B4-BE49-F238E27FC236}">
                <a16:creationId xmlns="" xmlns:a16="http://schemas.microsoft.com/office/drawing/2014/main" id="{18F74201-C683-487D-9FD7-1565698DB27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200000">
            <a:off x="208492" y="5220759"/>
            <a:ext cx="1422400" cy="1458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0" name="Picture 3">
            <a:extLst>
              <a:ext uri="{FF2B5EF4-FFF2-40B4-BE49-F238E27FC236}">
                <a16:creationId xmlns="" xmlns:a16="http://schemas.microsoft.com/office/drawing/2014/main" id="{317D7686-1E86-49B2-B277-CFBB6195747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10561109" y="172509"/>
            <a:ext cx="1422400" cy="1458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3">
            <a:extLst>
              <a:ext uri="{FF2B5EF4-FFF2-40B4-BE49-F238E27FC236}">
                <a16:creationId xmlns="" xmlns:a16="http://schemas.microsoft.com/office/drawing/2014/main" id="{D22E980D-754E-4638-B45A-3CE56350209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10572751" y="5238751"/>
            <a:ext cx="1422400" cy="1458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1376892" y="1612901"/>
            <a:ext cx="9287998" cy="369332"/>
          </a:xfrm>
          <a:prstGeom prst="rect">
            <a:avLst/>
          </a:prstGeom>
        </p:spPr>
        <p:txBody>
          <a:bodyPr wrap="square">
            <a:spAutoFit/>
          </a:bodyPr>
          <a:lstStyle/>
          <a:p>
            <a:r>
              <a:rPr lang="zh-CN" altLang="en-US" dirty="0"/>
              <a:t> </a:t>
            </a:r>
            <a:endParaRPr lang="zh-CN" altLang="en-US" sz="2400" dirty="0">
              <a:latin typeface="Calibri" panose="020F0502020204030204" pitchFamily="34" charset="0"/>
              <a:ea typeface="宋体" panose="02010600030101010101" pitchFamily="2" charset="-122"/>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7979" y="1111767"/>
            <a:ext cx="4305300"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643813" y="2836135"/>
            <a:ext cx="10030408" cy="2677656"/>
          </a:xfrm>
          <a:prstGeom prst="rect">
            <a:avLst/>
          </a:prstGeom>
        </p:spPr>
        <p:txBody>
          <a:bodyPr wrap="square">
            <a:spAutoFit/>
          </a:bodyPr>
          <a:lstStyle/>
          <a:p>
            <a:r>
              <a:rPr lang="zh-CN" altLang="en-US" sz="2400" dirty="0"/>
              <a:t>把最优判别器代入上述目标函数，可以进一步求出在最优判别器下，生成器的目标函数等价于优化 </a:t>
            </a:r>
            <a:r>
              <a:rPr lang="en-US" altLang="zh-CN" sz="2400" dirty="0" err="1"/>
              <a:t>Pdata</a:t>
            </a:r>
            <a:r>
              <a:rPr lang="en-US" altLang="zh-CN" sz="2400" dirty="0"/>
              <a:t>(x) , </a:t>
            </a:r>
            <a:r>
              <a:rPr lang="en-US" altLang="zh-CN" sz="2400" dirty="0" err="1"/>
              <a:t>Pg</a:t>
            </a:r>
            <a:r>
              <a:rPr lang="en-US" altLang="zh-CN" sz="2400" dirty="0"/>
              <a:t>(x) </a:t>
            </a:r>
            <a:r>
              <a:rPr lang="zh-CN" altLang="en-US" sz="2400" dirty="0"/>
              <a:t>的 </a:t>
            </a:r>
            <a:r>
              <a:rPr lang="en-US" altLang="zh-CN" sz="2400" dirty="0"/>
              <a:t>JS </a:t>
            </a:r>
            <a:r>
              <a:rPr lang="zh-CN" altLang="en-US" sz="2400" dirty="0"/>
              <a:t>散度（</a:t>
            </a:r>
            <a:r>
              <a:rPr lang="en-US" altLang="zh-CN" sz="2400" dirty="0"/>
              <a:t>JSD, Jenson Shannon Divergence</a:t>
            </a:r>
            <a:r>
              <a:rPr lang="zh-CN" altLang="en-US" sz="2400" dirty="0"/>
              <a:t>）。 </a:t>
            </a:r>
          </a:p>
          <a:p>
            <a:r>
              <a:rPr lang="zh-CN" altLang="en-US" sz="2400" dirty="0"/>
              <a:t>可以证明，当 </a:t>
            </a:r>
            <a:r>
              <a:rPr lang="en-US" altLang="zh-CN" sz="2400" dirty="0"/>
              <a:t>G</a:t>
            </a:r>
            <a:r>
              <a:rPr lang="zh-CN" altLang="en-US" sz="2400" dirty="0"/>
              <a:t>，</a:t>
            </a:r>
            <a:r>
              <a:rPr lang="en-US" altLang="zh-CN" sz="2400" dirty="0"/>
              <a:t>D </a:t>
            </a:r>
            <a:r>
              <a:rPr lang="zh-CN" altLang="en-US" sz="2400" dirty="0"/>
              <a:t>二者的 </a:t>
            </a:r>
            <a:r>
              <a:rPr lang="en-US" altLang="zh-CN" sz="2400" dirty="0"/>
              <a:t>capacity </a:t>
            </a:r>
            <a:r>
              <a:rPr lang="zh-CN" altLang="en-US" sz="2400" dirty="0"/>
              <a:t>足够时，模型会收敛，二者将达到纳什均衡。此时，</a:t>
            </a:r>
            <a:r>
              <a:rPr lang="en-US" altLang="zh-CN" sz="2400" dirty="0" err="1"/>
              <a:t>Pdata</a:t>
            </a:r>
            <a:r>
              <a:rPr lang="en-US" altLang="zh-CN" sz="2400" dirty="0"/>
              <a:t>(x)=</a:t>
            </a:r>
            <a:r>
              <a:rPr lang="en-US" altLang="zh-CN" sz="2400" dirty="0" err="1"/>
              <a:t>Pg</a:t>
            </a:r>
            <a:r>
              <a:rPr lang="en-US" altLang="zh-CN" sz="2400" dirty="0"/>
              <a:t>(x)</a:t>
            </a:r>
            <a:r>
              <a:rPr lang="zh-CN" altLang="en-US" sz="2400" dirty="0"/>
              <a:t>，判别器不论是对于 </a:t>
            </a:r>
            <a:r>
              <a:rPr lang="en-US" altLang="zh-CN" sz="2400" dirty="0" err="1"/>
              <a:t>Pdata</a:t>
            </a:r>
            <a:r>
              <a:rPr lang="en-US" altLang="zh-CN" sz="2400" dirty="0"/>
              <a:t>(x) </a:t>
            </a:r>
            <a:r>
              <a:rPr lang="zh-CN" altLang="en-US" sz="2400" dirty="0"/>
              <a:t>还是 </a:t>
            </a:r>
            <a:r>
              <a:rPr lang="en-US" altLang="zh-CN" sz="2400" dirty="0" err="1"/>
              <a:t>Pg</a:t>
            </a:r>
            <a:r>
              <a:rPr lang="en-US" altLang="zh-CN" sz="2400" dirty="0"/>
              <a:t>(x) </a:t>
            </a:r>
            <a:r>
              <a:rPr lang="zh-CN" altLang="en-US" sz="2400" dirty="0"/>
              <a:t>中采样的样本，其预测概率均为 </a:t>
            </a:r>
            <a:r>
              <a:rPr lang="en-US" altLang="zh-CN" sz="2400" dirty="0"/>
              <a:t>1/2</a:t>
            </a:r>
            <a:r>
              <a:rPr lang="zh-CN" altLang="en-US" sz="2400" dirty="0"/>
              <a:t>，即生成样本与真实样本达到了难以区分的地步</a:t>
            </a:r>
          </a:p>
        </p:txBody>
      </p:sp>
    </p:spTree>
    <p:extLst>
      <p:ext uri="{BB962C8B-B14F-4D97-AF65-F5344CB8AC3E}">
        <p14:creationId xmlns:p14="http://schemas.microsoft.com/office/powerpoint/2010/main" val="2319127600"/>
      </p:ext>
    </p:extLst>
  </p:cSld>
  <p:clrMapOvr>
    <a:masterClrMapping/>
  </p:clrMapOvr>
  <p:transition spd="slow">
    <p:split orient="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3">
            <a:extLst>
              <a:ext uri="{FF2B5EF4-FFF2-40B4-BE49-F238E27FC236}">
                <a16:creationId xmlns="" xmlns:a16="http://schemas.microsoft.com/office/drawing/2014/main" id="{7AE8706D-23A6-4A10-963D-0F628FF109E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500" y="160867"/>
            <a:ext cx="1422400" cy="1458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9" name="Picture 3">
            <a:extLst>
              <a:ext uri="{FF2B5EF4-FFF2-40B4-BE49-F238E27FC236}">
                <a16:creationId xmlns="" xmlns:a16="http://schemas.microsoft.com/office/drawing/2014/main" id="{18F74201-C683-487D-9FD7-1565698DB27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200000">
            <a:off x="208492" y="5220759"/>
            <a:ext cx="1422400" cy="1458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0" name="Picture 3">
            <a:extLst>
              <a:ext uri="{FF2B5EF4-FFF2-40B4-BE49-F238E27FC236}">
                <a16:creationId xmlns="" xmlns:a16="http://schemas.microsoft.com/office/drawing/2014/main" id="{317D7686-1E86-49B2-B277-CFBB6195747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10561109" y="172509"/>
            <a:ext cx="1422400" cy="1458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3">
            <a:extLst>
              <a:ext uri="{FF2B5EF4-FFF2-40B4-BE49-F238E27FC236}">
                <a16:creationId xmlns="" xmlns:a16="http://schemas.microsoft.com/office/drawing/2014/main" id="{D22E980D-754E-4638-B45A-3CE56350209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10572751" y="5238751"/>
            <a:ext cx="1422400" cy="1458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87" name="组合 20">
            <a:extLst>
              <a:ext uri="{FF2B5EF4-FFF2-40B4-BE49-F238E27FC236}">
                <a16:creationId xmlns="" xmlns:a16="http://schemas.microsoft.com/office/drawing/2014/main" id="{43466AD6-405D-4AF1-9F33-0C2CBA797644}"/>
              </a:ext>
            </a:extLst>
          </p:cNvPr>
          <p:cNvGrpSpPr>
            <a:grpSpLocks/>
          </p:cNvGrpSpPr>
          <p:nvPr/>
        </p:nvGrpSpPr>
        <p:grpSpPr bwMode="auto">
          <a:xfrm>
            <a:off x="3833284" y="-285751"/>
            <a:ext cx="5350716" cy="2206861"/>
            <a:chOff x="0" y="0"/>
            <a:chExt cx="4013066" cy="1655153"/>
          </a:xfrm>
        </p:grpSpPr>
        <p:pic>
          <p:nvPicPr>
            <p:cNvPr id="24588" name="Picture 3">
              <a:extLst>
                <a:ext uri="{FF2B5EF4-FFF2-40B4-BE49-F238E27FC236}">
                  <a16:creationId xmlns="" xmlns:a16="http://schemas.microsoft.com/office/drawing/2014/main" id="{4D1F23EC-7CEF-44D1-A5D5-F0E87C46E7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166818" cy="1400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9" name="TextBox 12">
              <a:extLst>
                <a:ext uri="{FF2B5EF4-FFF2-40B4-BE49-F238E27FC236}">
                  <a16:creationId xmlns="" xmlns:a16="http://schemas.microsoft.com/office/drawing/2014/main" id="{7A054D5F-C421-4BAB-917D-C3D5F6224352}"/>
                </a:ext>
              </a:extLst>
            </p:cNvPr>
            <p:cNvSpPr txBox="1">
              <a:spLocks noChangeArrowheads="1"/>
            </p:cNvSpPr>
            <p:nvPr/>
          </p:nvSpPr>
          <p:spPr bwMode="auto">
            <a:xfrm>
              <a:off x="941232" y="477903"/>
              <a:ext cx="3071834" cy="117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1219170" fontAlgn="base">
                <a:spcBef>
                  <a:spcPct val="0"/>
                </a:spcBef>
                <a:spcAft>
                  <a:spcPct val="0"/>
                </a:spcAft>
                <a:buNone/>
              </a:pPr>
              <a:endParaRPr lang="zh-CN" altLang="en-US" b="1" dirty="0">
                <a:solidFill>
                  <a:srgbClr val="000000"/>
                </a:solidFill>
                <a:cs typeface="+mn-ea"/>
                <a:sym typeface="+mn-lt"/>
              </a:endParaRPr>
            </a:p>
            <a:p>
              <a:pPr defTabSz="1219170" fontAlgn="base">
                <a:spcBef>
                  <a:spcPct val="0"/>
                </a:spcBef>
                <a:spcAft>
                  <a:spcPct val="0"/>
                </a:spcAft>
                <a:buNone/>
              </a:pPr>
              <a:endParaRPr lang="zh-CN" altLang="en-US" b="1" dirty="0"/>
            </a:p>
            <a:p>
              <a:pPr defTabSz="1219170" fontAlgn="base">
                <a:spcBef>
                  <a:spcPct val="0"/>
                </a:spcBef>
                <a:spcAft>
                  <a:spcPct val="0"/>
                </a:spcAft>
                <a:buNone/>
              </a:pPr>
              <a:endParaRPr lang="zh-CN" altLang="en-US" dirty="0">
                <a:solidFill>
                  <a:srgbClr val="000000"/>
                </a:solidFill>
                <a:latin typeface="+mn-lt"/>
                <a:ea typeface="+mn-ea"/>
                <a:cs typeface="+mn-ea"/>
                <a:sym typeface="+mn-lt"/>
              </a:endParaRPr>
            </a:p>
          </p:txBody>
        </p:sp>
      </p:grpSp>
      <p:sp>
        <p:nvSpPr>
          <p:cNvPr id="2" name="矩形 1"/>
          <p:cNvSpPr/>
          <p:nvPr/>
        </p:nvSpPr>
        <p:spPr>
          <a:xfrm>
            <a:off x="578498" y="1140287"/>
            <a:ext cx="10851502" cy="3416320"/>
          </a:xfrm>
          <a:prstGeom prst="rect">
            <a:avLst/>
          </a:prstGeom>
        </p:spPr>
        <p:txBody>
          <a:bodyPr wrap="square">
            <a:spAutoFit/>
          </a:bodyPr>
          <a:lstStyle/>
          <a:p>
            <a:r>
              <a:rPr lang="en-US" altLang="zh-CN" sz="2400" b="1" dirty="0"/>
              <a:t>DCGAN </a:t>
            </a:r>
            <a:endParaRPr lang="en-US" altLang="zh-CN" sz="2400" dirty="0"/>
          </a:p>
          <a:p>
            <a:endParaRPr lang="en-US" altLang="zh-CN" sz="2400" dirty="0"/>
          </a:p>
          <a:p>
            <a:r>
              <a:rPr lang="en-US" altLang="zh-CN" sz="2400" dirty="0"/>
              <a:t>DCGAN </a:t>
            </a:r>
            <a:r>
              <a:rPr lang="zh-CN" altLang="en-US" sz="2400" dirty="0"/>
              <a:t>提出使用 </a:t>
            </a:r>
            <a:r>
              <a:rPr lang="en-US" altLang="zh-CN" sz="2400" dirty="0"/>
              <a:t>CNN </a:t>
            </a:r>
            <a:r>
              <a:rPr lang="zh-CN" altLang="en-US" sz="2400" dirty="0"/>
              <a:t>结构来稳定 </a:t>
            </a:r>
            <a:r>
              <a:rPr lang="en-US" altLang="zh-CN" sz="2400" dirty="0"/>
              <a:t>GAN </a:t>
            </a:r>
            <a:r>
              <a:rPr lang="zh-CN" altLang="en-US" sz="2400" dirty="0"/>
              <a:t>的训练，并使用了以下一些 </a:t>
            </a:r>
            <a:r>
              <a:rPr lang="en-US" altLang="zh-CN" sz="2400" dirty="0"/>
              <a:t>trick</a:t>
            </a:r>
            <a:r>
              <a:rPr lang="zh-CN" altLang="en-US" sz="2400" dirty="0"/>
              <a:t>： </a:t>
            </a:r>
            <a:endParaRPr lang="en-US" altLang="zh-CN" sz="2400" dirty="0"/>
          </a:p>
          <a:p>
            <a:r>
              <a:rPr lang="en-US" altLang="zh-CN" sz="2400" dirty="0"/>
              <a:t>Batch Normalization </a:t>
            </a:r>
          </a:p>
          <a:p>
            <a:r>
              <a:rPr lang="zh-CN" altLang="en-US" sz="2400" dirty="0"/>
              <a:t>使用 </a:t>
            </a:r>
            <a:r>
              <a:rPr lang="en-US" altLang="zh-CN" sz="2400" dirty="0"/>
              <a:t>Transpose </a:t>
            </a:r>
            <a:r>
              <a:rPr lang="en-US" altLang="zh-CN" sz="2400" dirty="0" err="1"/>
              <a:t>convlution</a:t>
            </a:r>
            <a:r>
              <a:rPr lang="en-US" altLang="zh-CN" sz="2400" dirty="0"/>
              <a:t> </a:t>
            </a:r>
            <a:r>
              <a:rPr lang="zh-CN" altLang="en-US" sz="2400" dirty="0"/>
              <a:t>进行上采样 </a:t>
            </a:r>
          </a:p>
          <a:p>
            <a:r>
              <a:rPr lang="zh-CN" altLang="en-US" sz="2400" dirty="0"/>
              <a:t>使用 </a:t>
            </a:r>
            <a:r>
              <a:rPr lang="en-US" altLang="zh-CN" sz="2400" dirty="0"/>
              <a:t>Leaky </a:t>
            </a:r>
            <a:r>
              <a:rPr lang="en-US" altLang="zh-CN" sz="2400" dirty="0" err="1"/>
              <a:t>ReLu</a:t>
            </a:r>
            <a:r>
              <a:rPr lang="en-US" altLang="zh-CN" sz="2400" dirty="0"/>
              <a:t> </a:t>
            </a:r>
            <a:r>
              <a:rPr lang="zh-CN" altLang="en-US" sz="2400" dirty="0"/>
              <a:t>作为激活函数 </a:t>
            </a:r>
          </a:p>
          <a:p>
            <a:endParaRPr lang="zh-CN" altLang="en-US" sz="2400" dirty="0"/>
          </a:p>
          <a:p>
            <a:r>
              <a:rPr lang="zh-CN" altLang="en-US" sz="2400" dirty="0"/>
              <a:t>上面这些 </a:t>
            </a:r>
            <a:r>
              <a:rPr lang="en-US" altLang="zh-CN" sz="2400" dirty="0"/>
              <a:t>trick </a:t>
            </a:r>
            <a:r>
              <a:rPr lang="zh-CN" altLang="en-US" sz="2400" dirty="0"/>
              <a:t>对于稳定 </a:t>
            </a:r>
            <a:r>
              <a:rPr lang="en-US" altLang="zh-CN" sz="2400" dirty="0"/>
              <a:t>GAN </a:t>
            </a:r>
            <a:r>
              <a:rPr lang="zh-CN" altLang="en-US" sz="2400" dirty="0"/>
              <a:t>的训练有许多帮助，自己设计 </a:t>
            </a:r>
            <a:r>
              <a:rPr lang="en-US" altLang="zh-CN" sz="2400" dirty="0"/>
              <a:t>GAN </a:t>
            </a:r>
            <a:r>
              <a:rPr lang="zh-CN" altLang="en-US" sz="2400" dirty="0"/>
              <a:t>网络时也可以酌情使用</a:t>
            </a:r>
          </a:p>
        </p:txBody>
      </p:sp>
      <p:sp>
        <p:nvSpPr>
          <p:cNvPr id="13" name="TextBox 12">
            <a:extLst>
              <a:ext uri="{FF2B5EF4-FFF2-40B4-BE49-F238E27FC236}">
                <a16:creationId xmlns="" xmlns:a16="http://schemas.microsoft.com/office/drawing/2014/main" id="{7A054D5F-C421-4BAB-917D-C3D5F6224352}"/>
              </a:ext>
            </a:extLst>
          </p:cNvPr>
          <p:cNvSpPr txBox="1">
            <a:spLocks noChangeArrowheads="1"/>
          </p:cNvSpPr>
          <p:nvPr/>
        </p:nvSpPr>
        <p:spPr bwMode="auto">
          <a:xfrm>
            <a:off x="5240650" y="204107"/>
            <a:ext cx="4095749"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1219170" fontAlgn="base">
              <a:spcBef>
                <a:spcPct val="0"/>
              </a:spcBef>
              <a:spcAft>
                <a:spcPct val="0"/>
              </a:spcAft>
              <a:buNone/>
            </a:pPr>
            <a:r>
              <a:rPr lang="en-US" altLang="zh-CN" b="1" dirty="0"/>
              <a:t>GAN</a:t>
            </a:r>
            <a:r>
              <a:rPr lang="zh-CN" altLang="en-US" b="1" dirty="0"/>
              <a:t>常见的模型结构</a:t>
            </a:r>
          </a:p>
          <a:p>
            <a:pPr defTabSz="1219170" fontAlgn="base">
              <a:spcBef>
                <a:spcPct val="0"/>
              </a:spcBef>
              <a:spcAft>
                <a:spcPct val="0"/>
              </a:spcAft>
              <a:buNone/>
            </a:pPr>
            <a:endParaRPr lang="zh-CN" altLang="en-US" b="1" dirty="0"/>
          </a:p>
          <a:p>
            <a:pPr defTabSz="1219170" fontAlgn="base">
              <a:spcBef>
                <a:spcPct val="0"/>
              </a:spcBef>
              <a:spcAft>
                <a:spcPct val="0"/>
              </a:spcAft>
              <a:buNone/>
            </a:pPr>
            <a:endParaRPr lang="zh-CN" altLang="en-US" dirty="0">
              <a:solidFill>
                <a:srgbClr val="000000"/>
              </a:solidFill>
              <a:latin typeface="+mn-lt"/>
              <a:ea typeface="+mn-ea"/>
              <a:cs typeface="+mn-ea"/>
              <a:sym typeface="+mn-lt"/>
            </a:endParaRPr>
          </a:p>
        </p:txBody>
      </p:sp>
    </p:spTree>
    <p:extLst>
      <p:ext uri="{BB962C8B-B14F-4D97-AF65-F5344CB8AC3E}">
        <p14:creationId xmlns:p14="http://schemas.microsoft.com/office/powerpoint/2010/main" val="2062773444"/>
      </p:ext>
    </p:extLst>
  </p:cSld>
  <p:clrMapOvr>
    <a:masterClrMapping/>
  </p:clrMapOvr>
  <p:transition spd="slow">
    <p:split orient="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3">
            <a:extLst>
              <a:ext uri="{FF2B5EF4-FFF2-40B4-BE49-F238E27FC236}">
                <a16:creationId xmlns="" xmlns:a16="http://schemas.microsoft.com/office/drawing/2014/main" id="{7AE8706D-23A6-4A10-963D-0F628FF109E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500" y="160867"/>
            <a:ext cx="1422400" cy="1458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9" name="Picture 3">
            <a:extLst>
              <a:ext uri="{FF2B5EF4-FFF2-40B4-BE49-F238E27FC236}">
                <a16:creationId xmlns="" xmlns:a16="http://schemas.microsoft.com/office/drawing/2014/main" id="{18F74201-C683-487D-9FD7-1565698DB27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200000">
            <a:off x="208492" y="5220759"/>
            <a:ext cx="1422400" cy="1458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0" name="Picture 3">
            <a:extLst>
              <a:ext uri="{FF2B5EF4-FFF2-40B4-BE49-F238E27FC236}">
                <a16:creationId xmlns="" xmlns:a16="http://schemas.microsoft.com/office/drawing/2014/main" id="{317D7686-1E86-49B2-B277-CFBB6195747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10561109" y="172509"/>
            <a:ext cx="1422400" cy="1458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3">
            <a:extLst>
              <a:ext uri="{FF2B5EF4-FFF2-40B4-BE49-F238E27FC236}">
                <a16:creationId xmlns="" xmlns:a16="http://schemas.microsoft.com/office/drawing/2014/main" id="{D22E980D-754E-4638-B45A-3CE56350209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10572751" y="5238751"/>
            <a:ext cx="1422400" cy="1458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87" name="组合 20">
            <a:extLst>
              <a:ext uri="{FF2B5EF4-FFF2-40B4-BE49-F238E27FC236}">
                <a16:creationId xmlns="" xmlns:a16="http://schemas.microsoft.com/office/drawing/2014/main" id="{43466AD6-405D-4AF1-9F33-0C2CBA797644}"/>
              </a:ext>
            </a:extLst>
          </p:cNvPr>
          <p:cNvGrpSpPr>
            <a:grpSpLocks/>
          </p:cNvGrpSpPr>
          <p:nvPr/>
        </p:nvGrpSpPr>
        <p:grpSpPr bwMode="auto">
          <a:xfrm>
            <a:off x="3833284" y="-285751"/>
            <a:ext cx="5350716" cy="2206861"/>
            <a:chOff x="0" y="0"/>
            <a:chExt cx="4013066" cy="1655153"/>
          </a:xfrm>
        </p:grpSpPr>
        <p:pic>
          <p:nvPicPr>
            <p:cNvPr id="24588" name="Picture 3">
              <a:extLst>
                <a:ext uri="{FF2B5EF4-FFF2-40B4-BE49-F238E27FC236}">
                  <a16:creationId xmlns="" xmlns:a16="http://schemas.microsoft.com/office/drawing/2014/main" id="{4D1F23EC-7CEF-44D1-A5D5-F0E87C46E7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166818" cy="1400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9" name="TextBox 12">
              <a:extLst>
                <a:ext uri="{FF2B5EF4-FFF2-40B4-BE49-F238E27FC236}">
                  <a16:creationId xmlns="" xmlns:a16="http://schemas.microsoft.com/office/drawing/2014/main" id="{7A054D5F-C421-4BAB-917D-C3D5F6224352}"/>
                </a:ext>
              </a:extLst>
            </p:cNvPr>
            <p:cNvSpPr txBox="1">
              <a:spLocks noChangeArrowheads="1"/>
            </p:cNvSpPr>
            <p:nvPr/>
          </p:nvSpPr>
          <p:spPr bwMode="auto">
            <a:xfrm>
              <a:off x="941232" y="477903"/>
              <a:ext cx="3071834" cy="117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1219170" fontAlgn="base">
                <a:spcBef>
                  <a:spcPct val="0"/>
                </a:spcBef>
                <a:spcAft>
                  <a:spcPct val="0"/>
                </a:spcAft>
                <a:buNone/>
              </a:pPr>
              <a:endParaRPr lang="zh-CN" altLang="en-US" b="1" dirty="0">
                <a:solidFill>
                  <a:srgbClr val="000000"/>
                </a:solidFill>
                <a:cs typeface="+mn-ea"/>
                <a:sym typeface="+mn-lt"/>
              </a:endParaRPr>
            </a:p>
            <a:p>
              <a:pPr defTabSz="1219170" fontAlgn="base">
                <a:spcBef>
                  <a:spcPct val="0"/>
                </a:spcBef>
                <a:spcAft>
                  <a:spcPct val="0"/>
                </a:spcAft>
                <a:buNone/>
              </a:pPr>
              <a:endParaRPr lang="zh-CN" altLang="en-US" b="1" dirty="0"/>
            </a:p>
            <a:p>
              <a:pPr defTabSz="1219170" fontAlgn="base">
                <a:spcBef>
                  <a:spcPct val="0"/>
                </a:spcBef>
                <a:spcAft>
                  <a:spcPct val="0"/>
                </a:spcAft>
                <a:buNone/>
              </a:pPr>
              <a:endParaRPr lang="zh-CN" altLang="en-US" dirty="0">
                <a:solidFill>
                  <a:srgbClr val="000000"/>
                </a:solidFill>
                <a:latin typeface="+mn-lt"/>
                <a:ea typeface="+mn-ea"/>
                <a:cs typeface="+mn-ea"/>
                <a:sym typeface="+mn-lt"/>
              </a:endParaRPr>
            </a:p>
          </p:txBody>
        </p:sp>
      </p:grpSp>
      <p:sp>
        <p:nvSpPr>
          <p:cNvPr id="2" name="矩形 1"/>
          <p:cNvSpPr/>
          <p:nvPr/>
        </p:nvSpPr>
        <p:spPr>
          <a:xfrm>
            <a:off x="578498" y="1140287"/>
            <a:ext cx="10851502" cy="4893647"/>
          </a:xfrm>
          <a:prstGeom prst="rect">
            <a:avLst/>
          </a:prstGeom>
        </p:spPr>
        <p:txBody>
          <a:bodyPr wrap="square">
            <a:spAutoFit/>
          </a:bodyPr>
          <a:lstStyle/>
          <a:p>
            <a:r>
              <a:rPr lang="en-US" altLang="zh-CN" sz="2400" b="1" dirty="0"/>
              <a:t>Wasserstein GAN</a:t>
            </a:r>
          </a:p>
          <a:p>
            <a:r>
              <a:rPr lang="zh-CN" altLang="en-US" sz="2400" dirty="0"/>
              <a:t>判别器最后一层去掉</a:t>
            </a:r>
            <a:r>
              <a:rPr lang="en-US" altLang="zh-CN" sz="2400" dirty="0"/>
              <a:t>sigmoid</a:t>
            </a:r>
          </a:p>
          <a:p>
            <a:r>
              <a:rPr lang="zh-CN" altLang="en-US" sz="2400" dirty="0"/>
              <a:t>生成器和判别器的</a:t>
            </a:r>
            <a:r>
              <a:rPr lang="en-US" altLang="zh-CN" sz="2400" dirty="0"/>
              <a:t>loss</a:t>
            </a:r>
            <a:r>
              <a:rPr lang="zh-CN" altLang="en-US" sz="2400" dirty="0"/>
              <a:t>不取</a:t>
            </a:r>
            <a:r>
              <a:rPr lang="en-US" altLang="zh-CN" sz="2400" dirty="0"/>
              <a:t>log</a:t>
            </a:r>
          </a:p>
          <a:p>
            <a:r>
              <a:rPr lang="zh-CN" altLang="en-US" sz="2400" dirty="0"/>
              <a:t>每次更新判别器的参数之后把它们的绝对值截断到不超过一个固定常数</a:t>
            </a:r>
            <a:r>
              <a:rPr lang="en-US" altLang="zh-CN" sz="2400" dirty="0"/>
              <a:t>c</a:t>
            </a:r>
          </a:p>
          <a:p>
            <a:r>
              <a:rPr lang="zh-CN" altLang="en-US" sz="2400" dirty="0"/>
              <a:t>不要用基于动量的优化算法（包括</a:t>
            </a:r>
            <a:r>
              <a:rPr lang="en-US" altLang="zh-CN" sz="2400" dirty="0"/>
              <a:t>momentum</a:t>
            </a:r>
            <a:r>
              <a:rPr lang="zh-CN" altLang="en-US" sz="2400" dirty="0"/>
              <a:t>和</a:t>
            </a:r>
            <a:r>
              <a:rPr lang="en-US" altLang="zh-CN" sz="2400" dirty="0"/>
              <a:t>Adam</a:t>
            </a:r>
            <a:r>
              <a:rPr lang="zh-CN" altLang="en-US" sz="2400" dirty="0"/>
              <a:t>），推荐</a:t>
            </a:r>
            <a:r>
              <a:rPr lang="en-US" altLang="zh-CN" sz="2400" dirty="0" err="1"/>
              <a:t>RMSProp</a:t>
            </a:r>
            <a:r>
              <a:rPr lang="zh-CN" altLang="en-US" sz="2400" dirty="0"/>
              <a:t>，</a:t>
            </a:r>
            <a:r>
              <a:rPr lang="en-US" altLang="zh-CN" sz="2400" dirty="0"/>
              <a:t>SGD</a:t>
            </a:r>
            <a:r>
              <a:rPr lang="zh-CN" altLang="en-US" sz="2400" dirty="0"/>
              <a:t>也行</a:t>
            </a:r>
          </a:p>
          <a:p>
            <a:endParaRPr lang="zh-CN" altLang="en-US" sz="2400" dirty="0"/>
          </a:p>
          <a:p>
            <a:r>
              <a:rPr lang="zh-CN" altLang="en-US" sz="2400" dirty="0"/>
              <a:t>彻底解决</a:t>
            </a:r>
            <a:r>
              <a:rPr lang="en-US" altLang="zh-CN" sz="2400" dirty="0"/>
              <a:t>GAN</a:t>
            </a:r>
            <a:r>
              <a:rPr lang="zh-CN" altLang="en-US" sz="2400" dirty="0"/>
              <a:t>训练不稳定的问题，不再需要小心平衡生成器和判别器的训练程度</a:t>
            </a:r>
          </a:p>
          <a:p>
            <a:r>
              <a:rPr lang="zh-CN" altLang="en-US" sz="2400" dirty="0"/>
              <a:t>基本解决了</a:t>
            </a:r>
            <a:r>
              <a:rPr lang="en-US" altLang="zh-CN" sz="2400" dirty="0"/>
              <a:t>collapse mode</a:t>
            </a:r>
            <a:r>
              <a:rPr lang="zh-CN" altLang="en-US" sz="2400" dirty="0"/>
              <a:t>的问题，确保了生成样本的多样性</a:t>
            </a:r>
          </a:p>
          <a:p>
            <a:r>
              <a:rPr lang="zh-CN" altLang="en-US" sz="2400" dirty="0"/>
              <a:t>训练过程中终于有一个像交叉熵、准确率这样的数值来指示训练的进程，这个数值越小代表</a:t>
            </a:r>
            <a:r>
              <a:rPr lang="en-US" altLang="zh-CN" sz="2400" dirty="0"/>
              <a:t>GAN</a:t>
            </a:r>
            <a:r>
              <a:rPr lang="zh-CN" altLang="en-US" sz="2400" dirty="0"/>
              <a:t>训练得越好，代表生成器产生的图像质量越高（如题图所示）</a:t>
            </a:r>
          </a:p>
          <a:p>
            <a:r>
              <a:rPr lang="zh-CN" altLang="en-US" sz="2400" dirty="0"/>
              <a:t>以上一切好处不需要精心设计的网络架构，最简单的多层全连接网络就可以做到</a:t>
            </a:r>
          </a:p>
        </p:txBody>
      </p:sp>
      <p:sp>
        <p:nvSpPr>
          <p:cNvPr id="13" name="TextBox 12">
            <a:extLst>
              <a:ext uri="{FF2B5EF4-FFF2-40B4-BE49-F238E27FC236}">
                <a16:creationId xmlns="" xmlns:a16="http://schemas.microsoft.com/office/drawing/2014/main" id="{7A054D5F-C421-4BAB-917D-C3D5F6224352}"/>
              </a:ext>
            </a:extLst>
          </p:cNvPr>
          <p:cNvSpPr txBox="1">
            <a:spLocks noChangeArrowheads="1"/>
          </p:cNvSpPr>
          <p:nvPr/>
        </p:nvSpPr>
        <p:spPr bwMode="auto">
          <a:xfrm>
            <a:off x="5240650" y="204107"/>
            <a:ext cx="4095749"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1219170" fontAlgn="base">
              <a:spcBef>
                <a:spcPct val="0"/>
              </a:spcBef>
              <a:spcAft>
                <a:spcPct val="0"/>
              </a:spcAft>
              <a:buNone/>
            </a:pPr>
            <a:r>
              <a:rPr lang="en-US" altLang="zh-CN" b="1" dirty="0"/>
              <a:t>GAN</a:t>
            </a:r>
            <a:r>
              <a:rPr lang="zh-CN" altLang="en-US" b="1" dirty="0"/>
              <a:t>常见的模型结构</a:t>
            </a:r>
          </a:p>
          <a:p>
            <a:pPr defTabSz="1219170" fontAlgn="base">
              <a:spcBef>
                <a:spcPct val="0"/>
              </a:spcBef>
              <a:spcAft>
                <a:spcPct val="0"/>
              </a:spcAft>
              <a:buNone/>
            </a:pPr>
            <a:endParaRPr lang="zh-CN" altLang="en-US" b="1" dirty="0"/>
          </a:p>
          <a:p>
            <a:pPr defTabSz="1219170" fontAlgn="base">
              <a:spcBef>
                <a:spcPct val="0"/>
              </a:spcBef>
              <a:spcAft>
                <a:spcPct val="0"/>
              </a:spcAft>
              <a:buNone/>
            </a:pPr>
            <a:endParaRPr lang="zh-CN" altLang="en-US" dirty="0">
              <a:solidFill>
                <a:srgbClr val="000000"/>
              </a:solidFill>
              <a:latin typeface="+mn-lt"/>
              <a:ea typeface="+mn-ea"/>
              <a:cs typeface="+mn-ea"/>
              <a:sym typeface="+mn-lt"/>
            </a:endParaRPr>
          </a:p>
        </p:txBody>
      </p:sp>
    </p:spTree>
    <p:extLst>
      <p:ext uri="{BB962C8B-B14F-4D97-AF65-F5344CB8AC3E}">
        <p14:creationId xmlns:p14="http://schemas.microsoft.com/office/powerpoint/2010/main" val="2062773444"/>
      </p:ext>
    </p:extLst>
  </p:cSld>
  <p:clrMapOvr>
    <a:masterClrMapping/>
  </p:clrMapOvr>
  <p:transition spd="slow">
    <p:split orient="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3">
            <a:extLst>
              <a:ext uri="{FF2B5EF4-FFF2-40B4-BE49-F238E27FC236}">
                <a16:creationId xmlns="" xmlns:a16="http://schemas.microsoft.com/office/drawing/2014/main" id="{7AE8706D-23A6-4A10-963D-0F628FF109E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500" y="160867"/>
            <a:ext cx="1422400" cy="1458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9" name="Picture 3">
            <a:extLst>
              <a:ext uri="{FF2B5EF4-FFF2-40B4-BE49-F238E27FC236}">
                <a16:creationId xmlns="" xmlns:a16="http://schemas.microsoft.com/office/drawing/2014/main" id="{18F74201-C683-487D-9FD7-1565698DB27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200000">
            <a:off x="208492" y="5220759"/>
            <a:ext cx="1422400" cy="1458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0" name="Picture 3">
            <a:extLst>
              <a:ext uri="{FF2B5EF4-FFF2-40B4-BE49-F238E27FC236}">
                <a16:creationId xmlns="" xmlns:a16="http://schemas.microsoft.com/office/drawing/2014/main" id="{317D7686-1E86-49B2-B277-CFBB6195747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10561109" y="172509"/>
            <a:ext cx="1422400" cy="1458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3">
            <a:extLst>
              <a:ext uri="{FF2B5EF4-FFF2-40B4-BE49-F238E27FC236}">
                <a16:creationId xmlns="" xmlns:a16="http://schemas.microsoft.com/office/drawing/2014/main" id="{D22E980D-754E-4638-B45A-3CE56350209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10572751" y="5238751"/>
            <a:ext cx="1422400" cy="1458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87" name="组合 20">
            <a:extLst>
              <a:ext uri="{FF2B5EF4-FFF2-40B4-BE49-F238E27FC236}">
                <a16:creationId xmlns="" xmlns:a16="http://schemas.microsoft.com/office/drawing/2014/main" id="{43466AD6-405D-4AF1-9F33-0C2CBA797644}"/>
              </a:ext>
            </a:extLst>
          </p:cNvPr>
          <p:cNvGrpSpPr>
            <a:grpSpLocks/>
          </p:cNvGrpSpPr>
          <p:nvPr/>
        </p:nvGrpSpPr>
        <p:grpSpPr bwMode="auto">
          <a:xfrm>
            <a:off x="3833284" y="-285751"/>
            <a:ext cx="5350716" cy="2206861"/>
            <a:chOff x="0" y="0"/>
            <a:chExt cx="4013066" cy="1655153"/>
          </a:xfrm>
        </p:grpSpPr>
        <p:pic>
          <p:nvPicPr>
            <p:cNvPr id="24588" name="Picture 3">
              <a:extLst>
                <a:ext uri="{FF2B5EF4-FFF2-40B4-BE49-F238E27FC236}">
                  <a16:creationId xmlns="" xmlns:a16="http://schemas.microsoft.com/office/drawing/2014/main" id="{4D1F23EC-7CEF-44D1-A5D5-F0E87C46E7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166818" cy="1400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9" name="TextBox 12">
              <a:extLst>
                <a:ext uri="{FF2B5EF4-FFF2-40B4-BE49-F238E27FC236}">
                  <a16:creationId xmlns="" xmlns:a16="http://schemas.microsoft.com/office/drawing/2014/main" id="{7A054D5F-C421-4BAB-917D-C3D5F6224352}"/>
                </a:ext>
              </a:extLst>
            </p:cNvPr>
            <p:cNvSpPr txBox="1">
              <a:spLocks noChangeArrowheads="1"/>
            </p:cNvSpPr>
            <p:nvPr/>
          </p:nvSpPr>
          <p:spPr bwMode="auto">
            <a:xfrm>
              <a:off x="941232" y="477903"/>
              <a:ext cx="3071834" cy="117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1219170" fontAlgn="base">
                <a:spcBef>
                  <a:spcPct val="0"/>
                </a:spcBef>
                <a:spcAft>
                  <a:spcPct val="0"/>
                </a:spcAft>
                <a:buNone/>
              </a:pPr>
              <a:endParaRPr lang="zh-CN" altLang="en-US" b="1" dirty="0">
                <a:solidFill>
                  <a:srgbClr val="000000"/>
                </a:solidFill>
                <a:cs typeface="+mn-ea"/>
                <a:sym typeface="+mn-lt"/>
              </a:endParaRPr>
            </a:p>
            <a:p>
              <a:pPr defTabSz="1219170" fontAlgn="base">
                <a:spcBef>
                  <a:spcPct val="0"/>
                </a:spcBef>
                <a:spcAft>
                  <a:spcPct val="0"/>
                </a:spcAft>
                <a:buNone/>
              </a:pPr>
              <a:endParaRPr lang="zh-CN" altLang="en-US" b="1" dirty="0"/>
            </a:p>
            <a:p>
              <a:pPr defTabSz="1219170" fontAlgn="base">
                <a:spcBef>
                  <a:spcPct val="0"/>
                </a:spcBef>
                <a:spcAft>
                  <a:spcPct val="0"/>
                </a:spcAft>
                <a:buNone/>
              </a:pPr>
              <a:endParaRPr lang="zh-CN" altLang="en-US" dirty="0">
                <a:solidFill>
                  <a:srgbClr val="000000"/>
                </a:solidFill>
                <a:latin typeface="+mn-lt"/>
                <a:ea typeface="+mn-ea"/>
                <a:cs typeface="+mn-ea"/>
                <a:sym typeface="+mn-lt"/>
              </a:endParaRPr>
            </a:p>
          </p:txBody>
        </p:sp>
      </p:grpSp>
      <p:sp>
        <p:nvSpPr>
          <p:cNvPr id="2" name="矩形 1"/>
          <p:cNvSpPr/>
          <p:nvPr/>
        </p:nvSpPr>
        <p:spPr>
          <a:xfrm>
            <a:off x="578498" y="1140287"/>
            <a:ext cx="10851502" cy="5262979"/>
          </a:xfrm>
          <a:prstGeom prst="rect">
            <a:avLst/>
          </a:prstGeom>
        </p:spPr>
        <p:txBody>
          <a:bodyPr wrap="square">
            <a:spAutoFit/>
          </a:bodyPr>
          <a:lstStyle/>
          <a:p>
            <a:r>
              <a:rPr lang="zh-CN" altLang="en-US" sz="2400" b="1" dirty="0"/>
              <a:t>理论中存在的</a:t>
            </a:r>
            <a:r>
              <a:rPr lang="zh-CN" altLang="en-US" sz="2400" b="1" dirty="0" smtClean="0"/>
              <a:t>问题</a:t>
            </a:r>
            <a:endParaRPr lang="en-US" altLang="zh-CN" sz="2400" b="1" dirty="0" smtClean="0"/>
          </a:p>
          <a:p>
            <a:r>
              <a:rPr lang="zh-CN" altLang="en-US" sz="2400" dirty="0"/>
              <a:t>经典 </a:t>
            </a:r>
            <a:r>
              <a:rPr lang="en-US" altLang="zh-CN" sz="2400" dirty="0"/>
              <a:t>GAN </a:t>
            </a:r>
            <a:r>
              <a:rPr lang="zh-CN" altLang="en-US" sz="2400" dirty="0"/>
              <a:t>的判别器有两种 </a:t>
            </a:r>
            <a:r>
              <a:rPr lang="en-US" altLang="zh-CN" sz="2400" dirty="0"/>
              <a:t>loss</a:t>
            </a:r>
            <a:r>
              <a:rPr lang="zh-CN" altLang="en-US" sz="2400" dirty="0"/>
              <a:t>，分别是：</a:t>
            </a:r>
          </a:p>
          <a:p>
            <a:r>
              <a:rPr lang="zh-CN" altLang="en-US" sz="2400" dirty="0"/>
              <a:t/>
            </a:r>
            <a:br>
              <a:rPr lang="zh-CN" altLang="en-US" sz="2400" dirty="0"/>
            </a:br>
            <a:endParaRPr lang="zh-CN" altLang="en-US" sz="2400" dirty="0"/>
          </a:p>
          <a:p>
            <a:r>
              <a:rPr lang="zh-CN" altLang="en-US" sz="2400" dirty="0"/>
              <a:t/>
            </a:r>
            <a:br>
              <a:rPr lang="zh-CN" altLang="en-US" sz="2400" dirty="0"/>
            </a:br>
            <a:endParaRPr lang="zh-CN" altLang="en-US" sz="2400" dirty="0"/>
          </a:p>
          <a:p>
            <a:r>
              <a:rPr lang="zh-CN" altLang="en-US" sz="2400" dirty="0"/>
              <a:t>使用上面第一个公式作为 </a:t>
            </a:r>
            <a:r>
              <a:rPr lang="en-US" altLang="zh-CN" sz="2400" dirty="0"/>
              <a:t>loss </a:t>
            </a:r>
            <a:r>
              <a:rPr lang="zh-CN" altLang="en-US" sz="2400" dirty="0"/>
              <a:t>时：在判别器达到最优的时候，等价于最小化生成分布与真实分布之间的 </a:t>
            </a:r>
            <a:r>
              <a:rPr lang="en-US" altLang="zh-CN" sz="2400" dirty="0"/>
              <a:t>JS </a:t>
            </a:r>
            <a:r>
              <a:rPr lang="zh-CN" altLang="en-US" sz="2400" dirty="0"/>
              <a:t>散度，由于随机生成分布很难与真实分布有不可忽略的重叠以及 </a:t>
            </a:r>
            <a:r>
              <a:rPr lang="en-US" altLang="zh-CN" sz="2400" dirty="0"/>
              <a:t>JS </a:t>
            </a:r>
            <a:r>
              <a:rPr lang="zh-CN" altLang="en-US" sz="2400" dirty="0"/>
              <a:t>散度的突变特性，使得生成器面临梯度消失的问题</a:t>
            </a:r>
            <a:r>
              <a:rPr lang="zh-CN" altLang="en-US" sz="2400" dirty="0" smtClean="0"/>
              <a:t>。</a:t>
            </a:r>
            <a:endParaRPr lang="zh-CN" altLang="en-US" sz="2400" dirty="0"/>
          </a:p>
          <a:p>
            <a:r>
              <a:rPr lang="zh-CN" altLang="en-US" sz="2400" dirty="0"/>
              <a:t>使用上面第二个公式作为 </a:t>
            </a:r>
            <a:r>
              <a:rPr lang="en-US" altLang="zh-CN" sz="2400" dirty="0"/>
              <a:t>loss </a:t>
            </a:r>
            <a:r>
              <a:rPr lang="zh-CN" altLang="en-US" sz="2400" dirty="0"/>
              <a:t>时：在最优判别器下，等价于既要最小化生成分布与真实分布直接的 </a:t>
            </a:r>
            <a:r>
              <a:rPr lang="en-US" altLang="zh-CN" sz="2400" dirty="0"/>
              <a:t>KL </a:t>
            </a:r>
            <a:r>
              <a:rPr lang="zh-CN" altLang="en-US" sz="2400" dirty="0"/>
              <a:t>散度，又要最大化其 </a:t>
            </a:r>
            <a:r>
              <a:rPr lang="en-US" altLang="zh-CN" sz="2400" dirty="0"/>
              <a:t>JS </a:t>
            </a:r>
            <a:r>
              <a:rPr lang="zh-CN" altLang="en-US" sz="2400" dirty="0"/>
              <a:t>散度，相互矛盾，导致梯度不稳定，而且 </a:t>
            </a:r>
            <a:r>
              <a:rPr lang="en-US" altLang="zh-CN" sz="2400" dirty="0"/>
              <a:t>KL </a:t>
            </a:r>
            <a:r>
              <a:rPr lang="zh-CN" altLang="en-US" sz="2400" dirty="0"/>
              <a:t>散度的不对称性使得生成器宁可丧失多样性也不愿丧失准确性，导致 </a:t>
            </a:r>
            <a:r>
              <a:rPr lang="en-US" altLang="zh-CN" sz="2400" dirty="0"/>
              <a:t>collapse mode </a:t>
            </a:r>
            <a:r>
              <a:rPr lang="zh-CN" altLang="en-US" sz="2400" dirty="0"/>
              <a:t>现象 </a:t>
            </a:r>
          </a:p>
          <a:p>
            <a:endParaRPr lang="en-US" altLang="zh-CN" sz="2400" dirty="0" smtClean="0"/>
          </a:p>
        </p:txBody>
      </p:sp>
      <p:sp>
        <p:nvSpPr>
          <p:cNvPr id="13" name="TextBox 12">
            <a:extLst>
              <a:ext uri="{FF2B5EF4-FFF2-40B4-BE49-F238E27FC236}">
                <a16:creationId xmlns="" xmlns:a16="http://schemas.microsoft.com/office/drawing/2014/main" id="{7A054D5F-C421-4BAB-917D-C3D5F6224352}"/>
              </a:ext>
            </a:extLst>
          </p:cNvPr>
          <p:cNvSpPr txBox="1">
            <a:spLocks noChangeArrowheads="1"/>
          </p:cNvSpPr>
          <p:nvPr/>
        </p:nvSpPr>
        <p:spPr bwMode="auto">
          <a:xfrm>
            <a:off x="5240650" y="204107"/>
            <a:ext cx="4095749"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1219170" fontAlgn="base">
              <a:spcBef>
                <a:spcPct val="0"/>
              </a:spcBef>
              <a:spcAft>
                <a:spcPct val="0"/>
              </a:spcAft>
              <a:buNone/>
            </a:pPr>
            <a:r>
              <a:rPr lang="en-US" altLang="zh-CN" b="1" dirty="0"/>
              <a:t>GAN</a:t>
            </a:r>
            <a:r>
              <a:rPr lang="zh-CN" altLang="en-US" b="1" dirty="0"/>
              <a:t>的训练障碍</a:t>
            </a:r>
          </a:p>
          <a:p>
            <a:pPr defTabSz="1219170" fontAlgn="base">
              <a:spcBef>
                <a:spcPct val="0"/>
              </a:spcBef>
              <a:spcAft>
                <a:spcPct val="0"/>
              </a:spcAft>
              <a:buNone/>
            </a:pPr>
            <a:endParaRPr lang="zh-CN" altLang="en-US" b="1" dirty="0"/>
          </a:p>
          <a:p>
            <a:pPr defTabSz="1219170" fontAlgn="base">
              <a:spcBef>
                <a:spcPct val="0"/>
              </a:spcBef>
              <a:spcAft>
                <a:spcPct val="0"/>
              </a:spcAft>
              <a:buNone/>
            </a:pPr>
            <a:endParaRPr lang="zh-CN" altLang="en-US" dirty="0">
              <a:solidFill>
                <a:srgbClr val="000000"/>
              </a:solidFill>
              <a:latin typeface="+mn-lt"/>
              <a:ea typeface="+mn-ea"/>
              <a:cs typeface="+mn-ea"/>
              <a:sym typeface="+mn-lt"/>
            </a:endParaRPr>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7863" y="1773767"/>
            <a:ext cx="3790950"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2773444"/>
      </p:ext>
    </p:extLst>
  </p:cSld>
  <p:clrMapOvr>
    <a:masterClrMapping/>
  </p:clrMapOvr>
  <p:transition spd="slow">
    <p:split orient="vert"/>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txtydjga">
      <a:majorFont>
        <a:latin typeface="Arial"/>
        <a:ea typeface="叶根友毛笔行书2.0版"/>
        <a:cs typeface=""/>
      </a:majorFont>
      <a:minorFont>
        <a:latin typeface="Arial"/>
        <a:ea typeface="叶根友毛笔行书2.0版"/>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txDef>
      <a:spPr bwMode="auto">
        <a:noFill/>
        <a:ln>
          <a:noFill/>
        </a:ln>
        <a:scene3d>
          <a:camera prst="orthographicFront">
            <a:rot lat="0" lon="0" rev="5400000"/>
          </a:camera>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vert="eaVert">
        <a:spAutoFit/>
      </a:bodyPr>
      <a:lstStyle>
        <a:defPPr algn="ctr" defTabSz="1219170" fontAlgn="base">
          <a:spcBef>
            <a:spcPct val="0"/>
          </a:spcBef>
          <a:spcAft>
            <a:spcPct val="0"/>
          </a:spcAft>
          <a:buNone/>
          <a:defRPr sz="4000" b="1" dirty="0" smtClean="0">
            <a:solidFill>
              <a:srgbClr val="FFFFFF"/>
            </a:solidFill>
            <a:latin typeface="DejaVu Sans Mono" panose="020B0609030804020204" pitchFamily="49" charset="0"/>
            <a:ea typeface="+mn-ea"/>
            <a:cs typeface="DejaVu Sans Mono" panose="020B0609030804020204" pitchFamily="49" charset="0"/>
            <a:sym typeface="+mn-lt"/>
          </a:defRPr>
        </a:defPPr>
      </a:lstStyle>
    </a:txDef>
  </a:objectDefaults>
  <a:extraClrSchemeLst>
    <a:extraClrScheme>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2194</TotalTime>
  <Words>497</Words>
  <Application>Microsoft Office PowerPoint</Application>
  <PresentationFormat>自定义</PresentationFormat>
  <Paragraphs>83</Paragraphs>
  <Slides>25</Slides>
  <Notes>2</Notes>
  <HiddenSlides>0</HiddenSlides>
  <MMClips>0</MMClips>
  <ScaleCrop>false</ScaleCrop>
  <HeadingPairs>
    <vt:vector size="4" baseType="variant">
      <vt:variant>
        <vt:lpstr>主题</vt:lpstr>
      </vt:variant>
      <vt:variant>
        <vt:i4>1</vt:i4>
      </vt:variant>
      <vt:variant>
        <vt:lpstr>幻灯片标题</vt:lpstr>
      </vt:variant>
      <vt:variant>
        <vt:i4>25</vt:i4>
      </vt:variant>
    </vt:vector>
  </HeadingPairs>
  <TitlesOfParts>
    <vt:vector size="26"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ningchunmei</cp:lastModifiedBy>
  <cp:revision>97</cp:revision>
  <dcterms:created xsi:type="dcterms:W3CDTF">2017-08-30T15:10:21Z</dcterms:created>
  <dcterms:modified xsi:type="dcterms:W3CDTF">2019-04-03T04:46:35Z</dcterms:modified>
</cp:coreProperties>
</file>